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48"/>
  </p:notesMasterIdLst>
  <p:sldIdLst>
    <p:sldId id="279" r:id="rId2"/>
    <p:sldId id="280" r:id="rId3"/>
    <p:sldId id="277" r:id="rId4"/>
    <p:sldId id="282" r:id="rId5"/>
    <p:sldId id="284" r:id="rId6"/>
    <p:sldId id="316" r:id="rId7"/>
    <p:sldId id="319" r:id="rId8"/>
    <p:sldId id="288" r:id="rId9"/>
    <p:sldId id="329" r:id="rId10"/>
    <p:sldId id="324" r:id="rId11"/>
    <p:sldId id="321" r:id="rId12"/>
    <p:sldId id="304" r:id="rId13"/>
    <p:sldId id="309" r:id="rId14"/>
    <p:sldId id="323" r:id="rId15"/>
    <p:sldId id="337" r:id="rId16"/>
    <p:sldId id="338" r:id="rId17"/>
    <p:sldId id="289" r:id="rId18"/>
    <p:sldId id="300" r:id="rId19"/>
    <p:sldId id="305" r:id="rId20"/>
    <p:sldId id="335" r:id="rId21"/>
    <p:sldId id="336" r:id="rId22"/>
    <p:sldId id="341" r:id="rId23"/>
    <p:sldId id="311" r:id="rId24"/>
    <p:sldId id="333" r:id="rId25"/>
    <p:sldId id="334" r:id="rId26"/>
    <p:sldId id="332" r:id="rId27"/>
    <p:sldId id="310" r:id="rId28"/>
    <p:sldId id="292" r:id="rId29"/>
    <p:sldId id="330" r:id="rId30"/>
    <p:sldId id="297" r:id="rId31"/>
    <p:sldId id="291" r:id="rId32"/>
    <p:sldId id="328" r:id="rId33"/>
    <p:sldId id="325" r:id="rId34"/>
    <p:sldId id="326" r:id="rId35"/>
    <p:sldId id="327" r:id="rId36"/>
    <p:sldId id="313" r:id="rId37"/>
    <p:sldId id="315" r:id="rId38"/>
    <p:sldId id="314" r:id="rId39"/>
    <p:sldId id="307" r:id="rId40"/>
    <p:sldId id="340" r:id="rId41"/>
    <p:sldId id="312" r:id="rId42"/>
    <p:sldId id="262" r:id="rId43"/>
    <p:sldId id="301" r:id="rId44"/>
    <p:sldId id="302" r:id="rId45"/>
    <p:sldId id="320" r:id="rId46"/>
    <p:sldId id="32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CD2"/>
    <a:srgbClr val="A6EFFF"/>
    <a:srgbClr val="E2F0D9"/>
    <a:srgbClr val="FFF2CC"/>
    <a:srgbClr val="000000"/>
    <a:srgbClr val="00B0F0"/>
    <a:srgbClr val="00C9C9"/>
    <a:srgbClr val="57C2C2"/>
    <a:srgbClr val="21CFC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3D437-8140-57DF-FFAF-6868E7B37676}" v="132" dt="2021-01-29T01:22:05.713"/>
    <p1510:client id="{608C8E42-7A52-430A-8C61-16D185FAD870}" v="1631" dt="2021-01-29T19:12:09.712"/>
    <p1510:client id="{67A6F738-0E57-00C9-20FC-FBF4A3F6B690}" v="6" dt="2021-01-29T19:02:33.931"/>
    <p1510:client id="{E8A3CC3C-CF69-99EA-7E9E-3DCFC69A8B01}" v="1154" dt="2021-01-28T19:22:23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6153-47A1-4041-9D2E-2E6A2A71DA7E}" type="datetimeFigureOut">
              <a:rPr lang="en-GB" smtClean="0"/>
              <a:t>29/01/2021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C16F-390C-4935-BC43-1BFD7E64D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84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3C16F-390C-4935-BC43-1BFD7E64D5B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1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www.linkedin.com/company/flexiv-robotics/" TargetMode="External"/><Relationship Id="rId9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0">
            <a:extLst>
              <a:ext uri="{FF2B5EF4-FFF2-40B4-BE49-F238E27FC236}">
                <a16:creationId xmlns:a16="http://schemas.microsoft.com/office/drawing/2014/main" id="{98D418C5-CC75-4837-BD79-8944C20739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6650" y="2327204"/>
            <a:ext cx="8515349" cy="2244796"/>
          </a:xfrm>
          <a:prstGeom prst="rect">
            <a:avLst/>
          </a:prstGeom>
        </p:spPr>
      </p:pic>
      <p:sp>
        <p:nvSpPr>
          <p:cNvPr id="10" name="矩形 14">
            <a:extLst>
              <a:ext uri="{FF2B5EF4-FFF2-40B4-BE49-F238E27FC236}">
                <a16:creationId xmlns:a16="http://schemas.microsoft.com/office/drawing/2014/main" id="{3D0706AB-5F46-4B18-8FE1-3E50C7B6F95F}"/>
              </a:ext>
            </a:extLst>
          </p:cNvPr>
          <p:cNvSpPr/>
          <p:nvPr userDrawn="1"/>
        </p:nvSpPr>
        <p:spPr>
          <a:xfrm>
            <a:off x="3676650" y="2327204"/>
            <a:ext cx="8515350" cy="2244796"/>
          </a:xfrm>
          <a:prstGeom prst="rect">
            <a:avLst/>
          </a:prstGeom>
          <a:solidFill>
            <a:srgbClr val="173D5E">
              <a:alpha val="8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15">
            <a:extLst>
              <a:ext uri="{FF2B5EF4-FFF2-40B4-BE49-F238E27FC236}">
                <a16:creationId xmlns:a16="http://schemas.microsoft.com/office/drawing/2014/main" id="{50070775-04A1-4C97-A7BE-5189E60866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57" y="147492"/>
            <a:ext cx="480677" cy="36050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99FFF8-8445-4D05-B12A-9DA490B7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9" y="3076126"/>
            <a:ext cx="7822277" cy="705747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E912ED5-26D5-4EB1-B9B0-16AB236DB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9" y="3866253"/>
            <a:ext cx="7822277" cy="56443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160A32-718E-46AC-8A6A-EDE9886E0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73634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ing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7">
            <a:extLst>
              <a:ext uri="{FF2B5EF4-FFF2-40B4-BE49-F238E27FC236}">
                <a16:creationId xmlns:a16="http://schemas.microsoft.com/office/drawing/2014/main" id="{601F6BC1-A8A9-4C7C-A985-6350AA4B6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70"/>
            <a:ext cx="12192000" cy="68716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DF0028-D735-477D-B95A-79D91CB905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7"/>
            <a:ext cx="12188389" cy="6858000"/>
          </a:xfrm>
          <a:prstGeom prst="rect">
            <a:avLst/>
          </a:prstGeom>
        </p:spPr>
      </p:pic>
      <p:sp>
        <p:nvSpPr>
          <p:cNvPr id="13" name="矩形 8">
            <a:extLst>
              <a:ext uri="{FF2B5EF4-FFF2-40B4-BE49-F238E27FC236}">
                <a16:creationId xmlns:a16="http://schemas.microsoft.com/office/drawing/2014/main" id="{7890E125-D50B-408F-AFC2-12C1FB6B9CA9}"/>
              </a:ext>
            </a:extLst>
          </p:cNvPr>
          <p:cNvSpPr/>
          <p:nvPr userDrawn="1"/>
        </p:nvSpPr>
        <p:spPr>
          <a:xfrm>
            <a:off x="0" y="-18257"/>
            <a:ext cx="12192000" cy="6871669"/>
          </a:xfrm>
          <a:prstGeom prst="rect">
            <a:avLst/>
          </a:prstGeom>
          <a:solidFill>
            <a:srgbClr val="173D5E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 199">
            <a:extLst>
              <a:ext uri="{FF2B5EF4-FFF2-40B4-BE49-F238E27FC236}">
                <a16:creationId xmlns:a16="http://schemas.microsoft.com/office/drawing/2014/main" id="{C8A52506-8350-457A-ACE9-55493936A670}"/>
              </a:ext>
            </a:extLst>
          </p:cNvPr>
          <p:cNvSpPr/>
          <p:nvPr userDrawn="1"/>
        </p:nvSpPr>
        <p:spPr>
          <a:xfrm>
            <a:off x="109974" y="95304"/>
            <a:ext cx="192453" cy="192453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0">
            <a:extLst>
              <a:ext uri="{FF2B5EF4-FFF2-40B4-BE49-F238E27FC236}">
                <a16:creationId xmlns:a16="http://schemas.microsoft.com/office/drawing/2014/main" id="{4D3888C0-E28F-4BC2-A98C-64A06012A23C}"/>
              </a:ext>
            </a:extLst>
          </p:cNvPr>
          <p:cNvGrpSpPr/>
          <p:nvPr userDrawn="1"/>
        </p:nvGrpSpPr>
        <p:grpSpPr>
          <a:xfrm>
            <a:off x="1290882" y="2683396"/>
            <a:ext cx="3167376" cy="1010337"/>
            <a:chOff x="333280" y="2514748"/>
            <a:chExt cx="3592278" cy="1145874"/>
          </a:xfrm>
        </p:grpSpPr>
        <p:pic>
          <p:nvPicPr>
            <p:cNvPr id="25" name="图片 25">
              <a:extLst>
                <a:ext uri="{FF2B5EF4-FFF2-40B4-BE49-F238E27FC236}">
                  <a16:creationId xmlns:a16="http://schemas.microsoft.com/office/drawing/2014/main" id="{5C4EB4EE-3AFF-4A52-B078-FCE88F1C9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280" y="2514748"/>
              <a:ext cx="3592278" cy="905735"/>
            </a:xfrm>
            <a:prstGeom prst="rect">
              <a:avLst/>
            </a:prstGeom>
          </p:spPr>
        </p:pic>
        <p:sp>
          <p:nvSpPr>
            <p:cNvPr id="26" name="文本框 26">
              <a:extLst>
                <a:ext uri="{FF2B5EF4-FFF2-40B4-BE49-F238E27FC236}">
                  <a16:creationId xmlns:a16="http://schemas.microsoft.com/office/drawing/2014/main" id="{AA422E12-1E6A-4EFE-AFA6-F8524A39781B}"/>
                </a:ext>
              </a:extLst>
            </p:cNvPr>
            <p:cNvSpPr txBox="1"/>
            <p:nvPr/>
          </p:nvSpPr>
          <p:spPr>
            <a:xfrm>
              <a:off x="669349" y="3372643"/>
              <a:ext cx="2871895" cy="287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" altLang="zh-CN" sz="1050">
                  <a:solidFill>
                    <a:prstClr val="white"/>
                  </a:solidFill>
                  <a:latin typeface="Handel Gothic D Light" pitchFamily="2" charset="0"/>
                  <a:ea typeface="Microsoft YaHei" panose="020B0503020204020204" pitchFamily="34" charset="-122"/>
                </a:rPr>
                <a:t>Dexterous and Intelligent</a:t>
              </a:r>
              <a:endParaRPr lang="zh-CN" altLang="en-US" sz="1050">
                <a:solidFill>
                  <a:prstClr val="black"/>
                </a:solidFill>
                <a:latin typeface="Handel Gothic D Light" pitchFamily="2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矩形 27">
            <a:extLst>
              <a:ext uri="{FF2B5EF4-FFF2-40B4-BE49-F238E27FC236}">
                <a16:creationId xmlns:a16="http://schemas.microsoft.com/office/drawing/2014/main" id="{AB206E08-4150-4EA0-B200-4A07FF065094}"/>
              </a:ext>
            </a:extLst>
          </p:cNvPr>
          <p:cNvSpPr/>
          <p:nvPr userDrawn="1"/>
        </p:nvSpPr>
        <p:spPr>
          <a:xfrm>
            <a:off x="732657" y="2945424"/>
            <a:ext cx="710308" cy="710306"/>
          </a:xfrm>
          <a:prstGeom prst="rect">
            <a:avLst/>
          </a:prstGeom>
          <a:solidFill>
            <a:srgbClr val="112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pic>
        <p:nvPicPr>
          <p:cNvPr id="28" name="图片 28">
            <a:extLst>
              <a:ext uri="{FF2B5EF4-FFF2-40B4-BE49-F238E27FC236}">
                <a16:creationId xmlns:a16="http://schemas.microsoft.com/office/drawing/2014/main" id="{BC135F02-F492-4921-A6CF-191E50254A5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9" y="3116351"/>
            <a:ext cx="501736" cy="3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106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ing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" descr="图片包含 显微镜, 室内, 餐桌&#10;&#10;描述已自动生成">
            <a:extLst>
              <a:ext uri="{FF2B5EF4-FFF2-40B4-BE49-F238E27FC236}">
                <a16:creationId xmlns:a16="http://schemas.microsoft.com/office/drawing/2014/main" id="{DB859933-8551-4C8D-8C61-E81A9A0EB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8">
            <a:extLst>
              <a:ext uri="{FF2B5EF4-FFF2-40B4-BE49-F238E27FC236}">
                <a16:creationId xmlns:a16="http://schemas.microsoft.com/office/drawing/2014/main" id="{7890E125-D50B-408F-AFC2-12C1FB6B9CA9}"/>
              </a:ext>
            </a:extLst>
          </p:cNvPr>
          <p:cNvSpPr/>
          <p:nvPr userDrawn="1"/>
        </p:nvSpPr>
        <p:spPr>
          <a:xfrm>
            <a:off x="0" y="-6834"/>
            <a:ext cx="12192000" cy="6871669"/>
          </a:xfrm>
          <a:prstGeom prst="rect">
            <a:avLst/>
          </a:prstGeom>
          <a:solidFill>
            <a:srgbClr val="173D5E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 199">
            <a:extLst>
              <a:ext uri="{FF2B5EF4-FFF2-40B4-BE49-F238E27FC236}">
                <a16:creationId xmlns:a16="http://schemas.microsoft.com/office/drawing/2014/main" id="{C8A52506-8350-457A-ACE9-55493936A670}"/>
              </a:ext>
            </a:extLst>
          </p:cNvPr>
          <p:cNvSpPr/>
          <p:nvPr userDrawn="1"/>
        </p:nvSpPr>
        <p:spPr>
          <a:xfrm>
            <a:off x="109974" y="95304"/>
            <a:ext cx="192453" cy="192453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0">
            <a:extLst>
              <a:ext uri="{FF2B5EF4-FFF2-40B4-BE49-F238E27FC236}">
                <a16:creationId xmlns:a16="http://schemas.microsoft.com/office/drawing/2014/main" id="{4D3888C0-E28F-4BC2-A98C-64A06012A23C}"/>
              </a:ext>
            </a:extLst>
          </p:cNvPr>
          <p:cNvGrpSpPr/>
          <p:nvPr userDrawn="1"/>
        </p:nvGrpSpPr>
        <p:grpSpPr>
          <a:xfrm>
            <a:off x="1290882" y="2683396"/>
            <a:ext cx="3167376" cy="1010337"/>
            <a:chOff x="333280" y="2514748"/>
            <a:chExt cx="3592278" cy="1145874"/>
          </a:xfrm>
        </p:grpSpPr>
        <p:pic>
          <p:nvPicPr>
            <p:cNvPr id="25" name="图片 25">
              <a:extLst>
                <a:ext uri="{FF2B5EF4-FFF2-40B4-BE49-F238E27FC236}">
                  <a16:creationId xmlns:a16="http://schemas.microsoft.com/office/drawing/2014/main" id="{5C4EB4EE-3AFF-4A52-B078-FCE88F1C9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280" y="2514748"/>
              <a:ext cx="3592278" cy="905735"/>
            </a:xfrm>
            <a:prstGeom prst="rect">
              <a:avLst/>
            </a:prstGeom>
          </p:spPr>
        </p:pic>
        <p:sp>
          <p:nvSpPr>
            <p:cNvPr id="26" name="文本框 26">
              <a:extLst>
                <a:ext uri="{FF2B5EF4-FFF2-40B4-BE49-F238E27FC236}">
                  <a16:creationId xmlns:a16="http://schemas.microsoft.com/office/drawing/2014/main" id="{AA422E12-1E6A-4EFE-AFA6-F8524A39781B}"/>
                </a:ext>
              </a:extLst>
            </p:cNvPr>
            <p:cNvSpPr txBox="1"/>
            <p:nvPr/>
          </p:nvSpPr>
          <p:spPr>
            <a:xfrm>
              <a:off x="669349" y="3372643"/>
              <a:ext cx="2871895" cy="287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" altLang="zh-CN" sz="1050">
                  <a:solidFill>
                    <a:prstClr val="white"/>
                  </a:solidFill>
                  <a:latin typeface="Handel Gothic D Light" pitchFamily="2" charset="0"/>
                  <a:ea typeface="Microsoft YaHei" panose="020B0503020204020204" pitchFamily="34" charset="-122"/>
                </a:rPr>
                <a:t>Dexterous and Intelligent</a:t>
              </a:r>
              <a:endParaRPr lang="zh-CN" altLang="en-US" sz="1050">
                <a:solidFill>
                  <a:prstClr val="black"/>
                </a:solidFill>
                <a:latin typeface="Handel Gothic D Light" pitchFamily="2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矩形 27">
            <a:extLst>
              <a:ext uri="{FF2B5EF4-FFF2-40B4-BE49-F238E27FC236}">
                <a16:creationId xmlns:a16="http://schemas.microsoft.com/office/drawing/2014/main" id="{AB206E08-4150-4EA0-B200-4A07FF065094}"/>
              </a:ext>
            </a:extLst>
          </p:cNvPr>
          <p:cNvSpPr/>
          <p:nvPr userDrawn="1"/>
        </p:nvSpPr>
        <p:spPr>
          <a:xfrm>
            <a:off x="732657" y="2945424"/>
            <a:ext cx="710308" cy="710306"/>
          </a:xfrm>
          <a:prstGeom prst="rect">
            <a:avLst/>
          </a:prstGeom>
          <a:solidFill>
            <a:srgbClr val="112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pic>
        <p:nvPicPr>
          <p:cNvPr id="28" name="图片 28">
            <a:extLst>
              <a:ext uri="{FF2B5EF4-FFF2-40B4-BE49-F238E27FC236}">
                <a16:creationId xmlns:a16="http://schemas.microsoft.com/office/drawing/2014/main" id="{BC135F02-F492-4921-A6CF-191E50254A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9" y="3116351"/>
            <a:ext cx="501736" cy="3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007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ing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8FA2D795-33E2-4447-A4D4-41797DB16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1" y="-1"/>
            <a:ext cx="12187969" cy="6858001"/>
          </a:xfrm>
          <a:prstGeom prst="rect">
            <a:avLst/>
          </a:prstGeom>
        </p:spPr>
      </p:pic>
      <p:sp>
        <p:nvSpPr>
          <p:cNvPr id="8" name="矩形 12">
            <a:extLst>
              <a:ext uri="{FF2B5EF4-FFF2-40B4-BE49-F238E27FC236}">
                <a16:creationId xmlns:a16="http://schemas.microsoft.com/office/drawing/2014/main" id="{6DA7C51F-D646-487C-8459-28E6C5E9E3A4}"/>
              </a:ext>
            </a:extLst>
          </p:cNvPr>
          <p:cNvSpPr/>
          <p:nvPr userDrawn="1"/>
        </p:nvSpPr>
        <p:spPr>
          <a:xfrm>
            <a:off x="0" y="3228976"/>
            <a:ext cx="12192000" cy="2314575"/>
          </a:xfrm>
          <a:prstGeom prst="rect">
            <a:avLst/>
          </a:prstGeom>
          <a:solidFill>
            <a:srgbClr val="7B9EBB">
              <a:alpha val="9294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53FA02A6-57D2-4A1D-822A-5C991A7C8207}"/>
              </a:ext>
            </a:extLst>
          </p:cNvPr>
          <p:cNvSpPr txBox="1"/>
          <p:nvPr userDrawn="1"/>
        </p:nvSpPr>
        <p:spPr>
          <a:xfrm>
            <a:off x="4042940" y="3836709"/>
            <a:ext cx="401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" altLang="zh-CN" sz="2000">
                <a:solidFill>
                  <a:prstClr val="white"/>
                </a:solidFill>
                <a:latin typeface="Handel Gothic D Light" pitchFamily="2" charset="0"/>
                <a:ea typeface="Microsoft YaHei" panose="020B0503020204020204" pitchFamily="34" charset="-122"/>
              </a:rPr>
              <a:t>Dexterous and Intelligent</a:t>
            </a:r>
            <a:endParaRPr lang="zh-CN" altLang="en-US" sz="2000">
              <a:solidFill>
                <a:prstClr val="black"/>
              </a:solidFill>
              <a:latin typeface="Handel Gothic D Light" pitchFamily="2" charset="0"/>
              <a:ea typeface="Microsoft YaHei" panose="020B0503020204020204" pitchFamily="34" charset="-122"/>
            </a:endParaRPr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39D0EA75-B076-4F9E-8385-141B04C726F6}"/>
              </a:ext>
            </a:extLst>
          </p:cNvPr>
          <p:cNvSpPr txBox="1"/>
          <p:nvPr userDrawn="1"/>
        </p:nvSpPr>
        <p:spPr>
          <a:xfrm>
            <a:off x="2717433" y="4236819"/>
            <a:ext cx="6666221" cy="59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F</a:t>
            </a:r>
            <a:r>
              <a:rPr kumimoji="1" lang="en-GB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lexiv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 is pushing the boundaries of robotic technology by providing the world’s</a:t>
            </a:r>
            <a:r>
              <a:rPr kumimoji="1" lang="zh-CN" altLang="en-US" sz="1100">
                <a:solidFill>
                  <a:prstClr val="white"/>
                </a:solidFill>
                <a:latin typeface="Helvetica" panose="020B0604020202030204" pitchFamily="34" charset="0"/>
              </a:rPr>
              <a:t> 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first Adaptive Robot that fuses the force control and AI technology to effectively work in </a:t>
            </a:r>
            <a:r>
              <a:rPr kumimoji="1" lang="en" altLang="zh-CN" sz="1200">
                <a:solidFill>
                  <a:prstClr val="white"/>
                </a:solidFill>
                <a:latin typeface="Helvetica" panose="020B0604020202030204" pitchFamily="34" charset="0"/>
              </a:rPr>
              <a:t>uncertain</a:t>
            </a:r>
            <a:r>
              <a:rPr kumimoji="1" lang="zh-CN" altLang="en-US" sz="1100">
                <a:solidFill>
                  <a:prstClr val="white"/>
                </a:solidFill>
                <a:latin typeface="Helvetica" panose="020B0604020202030204" pitchFamily="34" charset="0"/>
              </a:rPr>
              <a:t> 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environments. </a:t>
            </a:r>
            <a:endParaRPr kumimoji="1" lang="zh-CN" altLang="en-US" sz="1100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 199">
            <a:extLst>
              <a:ext uri="{FF2B5EF4-FFF2-40B4-BE49-F238E27FC236}">
                <a16:creationId xmlns:a16="http://schemas.microsoft.com/office/drawing/2014/main" id="{51A9E53D-5C5F-4789-9D13-40524BBBBF2E}"/>
              </a:ext>
            </a:extLst>
          </p:cNvPr>
          <p:cNvSpPr/>
          <p:nvPr userDrawn="1"/>
        </p:nvSpPr>
        <p:spPr>
          <a:xfrm>
            <a:off x="105100" y="3358173"/>
            <a:ext cx="192453" cy="192453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6346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ing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an, water, white, display&#10;&#10;Description automatically generated">
            <a:extLst>
              <a:ext uri="{FF2B5EF4-FFF2-40B4-BE49-F238E27FC236}">
                <a16:creationId xmlns:a16="http://schemas.microsoft.com/office/drawing/2014/main" id="{0B26FC27-6441-471C-AB0C-BE267F2731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21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12">
            <a:extLst>
              <a:ext uri="{FF2B5EF4-FFF2-40B4-BE49-F238E27FC236}">
                <a16:creationId xmlns:a16="http://schemas.microsoft.com/office/drawing/2014/main" id="{6DA7C51F-D646-487C-8459-28E6C5E9E3A4}"/>
              </a:ext>
            </a:extLst>
          </p:cNvPr>
          <p:cNvSpPr/>
          <p:nvPr userDrawn="1"/>
        </p:nvSpPr>
        <p:spPr>
          <a:xfrm>
            <a:off x="0" y="3228976"/>
            <a:ext cx="12192000" cy="2314575"/>
          </a:xfrm>
          <a:prstGeom prst="rect">
            <a:avLst/>
          </a:prstGeom>
          <a:solidFill>
            <a:srgbClr val="7B9EBB">
              <a:alpha val="9294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53FA02A6-57D2-4A1D-822A-5C991A7C8207}"/>
              </a:ext>
            </a:extLst>
          </p:cNvPr>
          <p:cNvSpPr txBox="1"/>
          <p:nvPr userDrawn="1"/>
        </p:nvSpPr>
        <p:spPr>
          <a:xfrm>
            <a:off x="4042940" y="3836709"/>
            <a:ext cx="401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" altLang="zh-CN" sz="2000">
                <a:solidFill>
                  <a:prstClr val="white"/>
                </a:solidFill>
                <a:latin typeface="Handel Gothic D Light" pitchFamily="2" charset="0"/>
                <a:ea typeface="Microsoft YaHei" panose="020B0503020204020204" pitchFamily="34" charset="-122"/>
              </a:rPr>
              <a:t>Dexterous and Intelligent</a:t>
            </a:r>
            <a:endParaRPr lang="zh-CN" altLang="en-US" sz="2000">
              <a:solidFill>
                <a:prstClr val="black"/>
              </a:solidFill>
              <a:latin typeface="Handel Gothic D Light" pitchFamily="2" charset="0"/>
              <a:ea typeface="Microsoft YaHei" panose="020B0503020204020204" pitchFamily="34" charset="-122"/>
            </a:endParaRPr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39D0EA75-B076-4F9E-8385-141B04C726F6}"/>
              </a:ext>
            </a:extLst>
          </p:cNvPr>
          <p:cNvSpPr txBox="1"/>
          <p:nvPr userDrawn="1"/>
        </p:nvSpPr>
        <p:spPr>
          <a:xfrm>
            <a:off x="2717433" y="4236819"/>
            <a:ext cx="6666221" cy="59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F</a:t>
            </a:r>
            <a:r>
              <a:rPr kumimoji="1" lang="en-GB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lexiv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 is pushing the boundaries of robotic technology by providing the world’s</a:t>
            </a:r>
            <a:r>
              <a:rPr kumimoji="1" lang="zh-CN" altLang="en-US" sz="1100">
                <a:solidFill>
                  <a:prstClr val="white"/>
                </a:solidFill>
                <a:latin typeface="Helvetica" panose="020B0604020202030204" pitchFamily="34" charset="0"/>
              </a:rPr>
              <a:t> 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first Adaptive Robot that fuses the force control and AI technology to effectively work in </a:t>
            </a:r>
            <a:r>
              <a:rPr kumimoji="1" lang="en" altLang="zh-CN" sz="1200">
                <a:solidFill>
                  <a:prstClr val="white"/>
                </a:solidFill>
                <a:latin typeface="Helvetica" panose="020B0604020202030204" pitchFamily="34" charset="0"/>
              </a:rPr>
              <a:t>uncertain</a:t>
            </a:r>
            <a:r>
              <a:rPr kumimoji="1" lang="zh-CN" altLang="en-US" sz="1100">
                <a:solidFill>
                  <a:prstClr val="white"/>
                </a:solidFill>
                <a:latin typeface="Helvetica" panose="020B0604020202030204" pitchFamily="34" charset="0"/>
              </a:rPr>
              <a:t> </a:t>
            </a:r>
            <a:r>
              <a:rPr kumimoji="1" lang="en" altLang="zh-CN" sz="1100">
                <a:solidFill>
                  <a:prstClr val="white"/>
                </a:solidFill>
                <a:latin typeface="Helvetica" panose="020B0604020202030204" pitchFamily="34" charset="0"/>
              </a:rPr>
              <a:t>environments. </a:t>
            </a:r>
            <a:endParaRPr kumimoji="1" lang="zh-CN" altLang="en-US" sz="1100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 199">
            <a:extLst>
              <a:ext uri="{FF2B5EF4-FFF2-40B4-BE49-F238E27FC236}">
                <a16:creationId xmlns:a16="http://schemas.microsoft.com/office/drawing/2014/main" id="{51A9E53D-5C5F-4789-9D13-40524BBBBF2E}"/>
              </a:ext>
            </a:extLst>
          </p:cNvPr>
          <p:cNvSpPr/>
          <p:nvPr userDrawn="1"/>
        </p:nvSpPr>
        <p:spPr>
          <a:xfrm>
            <a:off x="105100" y="3358173"/>
            <a:ext cx="192453" cy="192453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219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 descr="图片包含 人员, 男士, 天空, 物体&#10;&#10;描述已自动生成">
            <a:extLst>
              <a:ext uri="{FF2B5EF4-FFF2-40B4-BE49-F238E27FC236}">
                <a16:creationId xmlns:a16="http://schemas.microsoft.com/office/drawing/2014/main" id="{FE2A39D2-5128-4382-9C40-D581342BB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4122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D7B475-41CB-4CA4-9C30-487987023250}"/>
              </a:ext>
            </a:extLst>
          </p:cNvPr>
          <p:cNvSpPr/>
          <p:nvPr userDrawn="1"/>
        </p:nvSpPr>
        <p:spPr>
          <a:xfrm>
            <a:off x="0" y="0"/>
            <a:ext cx="1207266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"/>
                  <a:lumMod val="100000"/>
                </a:schemeClr>
              </a:gs>
              <a:gs pos="60000">
                <a:srgbClr val="FDFDF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CBF30-33BF-4111-A7F7-C9F5389A26E3}"/>
              </a:ext>
            </a:extLst>
          </p:cNvPr>
          <p:cNvSpPr txBox="1"/>
          <p:nvPr userDrawn="1"/>
        </p:nvSpPr>
        <p:spPr>
          <a:xfrm>
            <a:off x="8627263" y="4381496"/>
            <a:ext cx="2228850" cy="29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rPr>
              <a:t>www.flexiv.com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CD201-6662-4AC1-99EB-43AD1B80D75A}"/>
              </a:ext>
            </a:extLst>
          </p:cNvPr>
          <p:cNvGrpSpPr/>
          <p:nvPr userDrawn="1"/>
        </p:nvGrpSpPr>
        <p:grpSpPr>
          <a:xfrm>
            <a:off x="8657725" y="4786764"/>
            <a:ext cx="2167927" cy="212999"/>
            <a:chOff x="8685253" y="4786764"/>
            <a:chExt cx="2167927" cy="212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FD4159-6385-4749-947E-F88BD89A8C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5253" y="4801963"/>
              <a:ext cx="211870" cy="188329"/>
            </a:xfrm>
            <a:prstGeom prst="rect">
              <a:avLst/>
            </a:prstGeom>
          </p:spPr>
        </p:pic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B5EF1BAE-14FA-46F6-AE86-15D7E0048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6238" y="4786764"/>
              <a:ext cx="212999" cy="2129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A5F959-E458-416A-99E0-A97ABE9312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8352" y="4787461"/>
              <a:ext cx="211870" cy="2118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2CD0DC-5E9A-41C8-984E-91283C1BD9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0322" y="4787461"/>
              <a:ext cx="211870" cy="211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3897C5-138F-4137-8009-9D56B2D2F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1309" y="4787459"/>
              <a:ext cx="211871" cy="2118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F43FCE-7D49-4CCC-9882-09645FB8D5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9337" y="4787461"/>
              <a:ext cx="211870" cy="21187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653F9E-FC82-4119-BEF9-56B535990A1C}"/>
              </a:ext>
            </a:extLst>
          </p:cNvPr>
          <p:cNvGrpSpPr/>
          <p:nvPr userDrawn="1"/>
        </p:nvGrpSpPr>
        <p:grpSpPr>
          <a:xfrm>
            <a:off x="8433500" y="2853724"/>
            <a:ext cx="2616376" cy="1150552"/>
            <a:chOff x="8400256" y="1837626"/>
            <a:chExt cx="2616376" cy="1150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4D542-B738-486B-B55B-D18BD1446C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5856" y="1837626"/>
              <a:ext cx="967865" cy="78639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09ECA3-83FB-497D-A841-144C271D16B4}"/>
                </a:ext>
              </a:extLst>
            </p:cNvPr>
            <p:cNvSpPr/>
            <p:nvPr userDrawn="1"/>
          </p:nvSpPr>
          <p:spPr>
            <a:xfrm>
              <a:off x="8400256" y="2615512"/>
              <a:ext cx="2616376" cy="372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Handel Gothic D Light" pitchFamily="50" charset="0"/>
                  <a:ea typeface="思源黑体 CN Regular"/>
                  <a:cs typeface="+mn-cs"/>
                </a:rPr>
                <a:t>Dexterous and Intelligent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E87052-E59F-4511-BB98-159A149944CB}"/>
              </a:ext>
            </a:extLst>
          </p:cNvPr>
          <p:cNvSpPr txBox="1"/>
          <p:nvPr userDrawn="1"/>
        </p:nvSpPr>
        <p:spPr>
          <a:xfrm>
            <a:off x="8051094" y="6642556"/>
            <a:ext cx="3381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Copyright © Flexiv Ltd. 20</a:t>
            </a:r>
            <a:r>
              <a:rPr lang="en-US" altLang="zh-CN" sz="800">
                <a:solidFill>
                  <a:schemeClr val="accent3"/>
                </a:solidFill>
              </a:rPr>
              <a:t>20</a:t>
            </a:r>
            <a:endParaRPr lang="en-GB" sz="8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3664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>
            <a:extLst>
              <a:ext uri="{FF2B5EF4-FFF2-40B4-BE49-F238E27FC236}">
                <a16:creationId xmlns:a16="http://schemas.microsoft.com/office/drawing/2014/main" id="{C0D42A80-E758-47E7-9FD1-F8737E07A80B}"/>
              </a:ext>
            </a:extLst>
          </p:cNvPr>
          <p:cNvSpPr/>
          <p:nvPr userDrawn="1"/>
        </p:nvSpPr>
        <p:spPr>
          <a:xfrm>
            <a:off x="2417523" y="1966586"/>
            <a:ext cx="7478039" cy="2373185"/>
          </a:xfrm>
          <a:prstGeom prst="rect">
            <a:avLst/>
          </a:prstGeom>
          <a:solidFill>
            <a:srgbClr val="5B9BD5">
              <a:lumMod val="60000"/>
              <a:lumOff val="40000"/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40CF6483-2C44-460C-8BD6-3D9480F43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258" y="2065628"/>
            <a:ext cx="2655517" cy="2155643"/>
          </a:xfrm>
          <a:prstGeom prst="rect">
            <a:avLst/>
          </a:prstGeom>
        </p:spPr>
      </p:pic>
      <p:sp>
        <p:nvSpPr>
          <p:cNvPr id="15" name="矩形 11">
            <a:extLst>
              <a:ext uri="{FF2B5EF4-FFF2-40B4-BE49-F238E27FC236}">
                <a16:creationId xmlns:a16="http://schemas.microsoft.com/office/drawing/2014/main" id="{9E20B394-9A06-4B05-A4F7-6C489FF29184}"/>
              </a:ext>
            </a:extLst>
          </p:cNvPr>
          <p:cNvSpPr/>
          <p:nvPr userDrawn="1"/>
        </p:nvSpPr>
        <p:spPr>
          <a:xfrm>
            <a:off x="2530258" y="2065628"/>
            <a:ext cx="2655517" cy="2155643"/>
          </a:xfrm>
          <a:prstGeom prst="rect">
            <a:avLst/>
          </a:prstGeom>
          <a:solidFill>
            <a:srgbClr val="173D5E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AB2DC159-FE7E-4E69-B064-4F7C08CD78DF}"/>
              </a:ext>
            </a:extLst>
          </p:cNvPr>
          <p:cNvSpPr/>
          <p:nvPr userDrawn="1"/>
        </p:nvSpPr>
        <p:spPr>
          <a:xfrm>
            <a:off x="5323623" y="2065628"/>
            <a:ext cx="4466177" cy="2155643"/>
          </a:xfrm>
          <a:prstGeom prst="rect">
            <a:avLst/>
          </a:prstGeom>
          <a:solidFill>
            <a:srgbClr val="5B9BD5">
              <a:lumMod val="60000"/>
              <a:lumOff val="40000"/>
              <a:alpha val="1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 199">
            <a:extLst>
              <a:ext uri="{FF2B5EF4-FFF2-40B4-BE49-F238E27FC236}">
                <a16:creationId xmlns:a16="http://schemas.microsoft.com/office/drawing/2014/main" id="{44A150E9-8A8F-47FC-9B69-1B1A21FAD817}"/>
              </a:ext>
            </a:extLst>
          </p:cNvPr>
          <p:cNvSpPr/>
          <p:nvPr userDrawn="1"/>
        </p:nvSpPr>
        <p:spPr>
          <a:xfrm>
            <a:off x="2632674" y="2172634"/>
            <a:ext cx="191549" cy="191549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图片 14">
            <a:extLst>
              <a:ext uri="{FF2B5EF4-FFF2-40B4-BE49-F238E27FC236}">
                <a16:creationId xmlns:a16="http://schemas.microsoft.com/office/drawing/2014/main" id="{C3211EA3-8542-4481-88B3-8CF3B8E1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570" y="2720581"/>
            <a:ext cx="1256892" cy="9426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A8DD3D-16B0-482C-8C10-BBB45AF94FEF}"/>
              </a:ext>
            </a:extLst>
          </p:cNvPr>
          <p:cNvSpPr txBox="1"/>
          <p:nvPr userDrawn="1"/>
        </p:nvSpPr>
        <p:spPr>
          <a:xfrm>
            <a:off x="6083244" y="2891568"/>
            <a:ext cx="294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sz="2800" b="1">
                <a:solidFill>
                  <a:srgbClr val="3D3A3A"/>
                </a:solidFill>
              </a:rPr>
              <a:t>THANK YOU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05CDDB-D510-4CD4-93F7-246A6F8A97D3}"/>
              </a:ext>
            </a:extLst>
          </p:cNvPr>
          <p:cNvSpPr txBox="1"/>
          <p:nvPr userDrawn="1"/>
        </p:nvSpPr>
        <p:spPr>
          <a:xfrm>
            <a:off x="4580016" y="6642556"/>
            <a:ext cx="3381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Copyright © Flexiv Ltd. 2019</a:t>
            </a:r>
          </a:p>
        </p:txBody>
      </p:sp>
    </p:spTree>
    <p:extLst>
      <p:ext uri="{BB962C8B-B14F-4D97-AF65-F5344CB8AC3E}">
        <p14:creationId xmlns:p14="http://schemas.microsoft.com/office/powerpoint/2010/main" val="33105967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6">
            <a:extLst>
              <a:ext uri="{FF2B5EF4-FFF2-40B4-BE49-F238E27FC236}">
                <a16:creationId xmlns:a16="http://schemas.microsoft.com/office/drawing/2014/main" id="{C12A48A2-FD76-4CE4-9860-1C20267E8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41643"/>
            <a:ext cx="12192000" cy="3903243"/>
          </a:xfrm>
          <a:prstGeom prst="rect">
            <a:avLst/>
          </a:prstGeom>
        </p:spPr>
      </p:pic>
      <p:sp>
        <p:nvSpPr>
          <p:cNvPr id="12" name="矩形 17">
            <a:extLst>
              <a:ext uri="{FF2B5EF4-FFF2-40B4-BE49-F238E27FC236}">
                <a16:creationId xmlns:a16="http://schemas.microsoft.com/office/drawing/2014/main" id="{D95A5768-706A-43D7-981E-11761A380B09}"/>
              </a:ext>
            </a:extLst>
          </p:cNvPr>
          <p:cNvSpPr/>
          <p:nvPr userDrawn="1"/>
        </p:nvSpPr>
        <p:spPr>
          <a:xfrm>
            <a:off x="0" y="1441643"/>
            <a:ext cx="12192000" cy="3903243"/>
          </a:xfrm>
          <a:prstGeom prst="rect">
            <a:avLst/>
          </a:prstGeom>
          <a:solidFill>
            <a:srgbClr val="173D5E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" name="组合 1">
            <a:extLst>
              <a:ext uri="{FF2B5EF4-FFF2-40B4-BE49-F238E27FC236}">
                <a16:creationId xmlns:a16="http://schemas.microsoft.com/office/drawing/2014/main" id="{70FD41E0-FB20-47CB-A2E5-27B0494E6807}"/>
              </a:ext>
            </a:extLst>
          </p:cNvPr>
          <p:cNvGrpSpPr/>
          <p:nvPr userDrawn="1"/>
        </p:nvGrpSpPr>
        <p:grpSpPr>
          <a:xfrm>
            <a:off x="356261" y="2845164"/>
            <a:ext cx="889049" cy="882158"/>
            <a:chOff x="285008" y="1610603"/>
            <a:chExt cx="1404257" cy="1393372"/>
          </a:xfrm>
        </p:grpSpPr>
        <p:sp>
          <p:nvSpPr>
            <p:cNvPr id="14" name="矩形 22">
              <a:extLst>
                <a:ext uri="{FF2B5EF4-FFF2-40B4-BE49-F238E27FC236}">
                  <a16:creationId xmlns:a16="http://schemas.microsoft.com/office/drawing/2014/main" id="{E478267F-5FE4-4988-8FF2-D62BF35293F6}"/>
                </a:ext>
              </a:extLst>
            </p:cNvPr>
            <p:cNvSpPr/>
            <p:nvPr userDrawn="1"/>
          </p:nvSpPr>
          <p:spPr>
            <a:xfrm>
              <a:off x="285008" y="1610603"/>
              <a:ext cx="1404257" cy="1393372"/>
            </a:xfrm>
            <a:prstGeom prst="rect">
              <a:avLst/>
            </a:prstGeom>
            <a:solidFill>
              <a:srgbClr val="80A7C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本框 24">
              <a:extLst>
                <a:ext uri="{FF2B5EF4-FFF2-40B4-BE49-F238E27FC236}">
                  <a16:creationId xmlns:a16="http://schemas.microsoft.com/office/drawing/2014/main" id="{52C33256-E2A5-4D1D-B546-C15563AD56B4}"/>
                </a:ext>
              </a:extLst>
            </p:cNvPr>
            <p:cNvSpPr txBox="1"/>
            <p:nvPr userDrawn="1"/>
          </p:nvSpPr>
          <p:spPr>
            <a:xfrm>
              <a:off x="425004" y="2498599"/>
              <a:ext cx="1090683" cy="315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" altLang="zh-CN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CONTENTS</a:t>
              </a:r>
              <a:endParaRPr kumimoji="1" lang="zh-CN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6" name="图片 13">
              <a:extLst>
                <a:ext uri="{FF2B5EF4-FFF2-40B4-BE49-F238E27FC236}">
                  <a16:creationId xmlns:a16="http://schemas.microsoft.com/office/drawing/2014/main" id="{977DD485-2CE5-4504-85AA-7396B1715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57406" y="1847434"/>
              <a:ext cx="680247" cy="626073"/>
            </a:xfrm>
            <a:prstGeom prst="rect">
              <a:avLst/>
            </a:prstGeom>
          </p:spPr>
        </p:pic>
      </p:grpSp>
      <p:sp>
        <p:nvSpPr>
          <p:cNvPr id="19" name=" 199">
            <a:extLst>
              <a:ext uri="{FF2B5EF4-FFF2-40B4-BE49-F238E27FC236}">
                <a16:creationId xmlns:a16="http://schemas.microsoft.com/office/drawing/2014/main" id="{92C304A8-F094-41B2-A455-FB466B2786F2}"/>
              </a:ext>
            </a:extLst>
          </p:cNvPr>
          <p:cNvSpPr/>
          <p:nvPr userDrawn="1"/>
        </p:nvSpPr>
        <p:spPr>
          <a:xfrm rot="10800000">
            <a:off x="11819374" y="4995409"/>
            <a:ext cx="192453" cy="192453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E0EB87-EA08-4DE2-B942-7E6208CDF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66875" y="2569164"/>
            <a:ext cx="4429125" cy="164462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2AF9E8-6101-48BB-8066-A039E8D4F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467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3">
            <a:extLst>
              <a:ext uri="{FF2B5EF4-FFF2-40B4-BE49-F238E27FC236}">
                <a16:creationId xmlns:a16="http://schemas.microsoft.com/office/drawing/2014/main" id="{6AC80C42-DD92-4C13-9947-B943B581B8D0}"/>
              </a:ext>
            </a:extLst>
          </p:cNvPr>
          <p:cNvSpPr/>
          <p:nvPr userDrawn="1"/>
        </p:nvSpPr>
        <p:spPr>
          <a:xfrm>
            <a:off x="0" y="2808514"/>
            <a:ext cx="10091057" cy="1121228"/>
          </a:xfrm>
          <a:prstGeom prst="rect">
            <a:avLst/>
          </a:prstGeom>
          <a:solidFill>
            <a:srgbClr val="80A7C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BBD190C6-7519-4E65-B2E8-1DB6F3E2B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4977" y="3069764"/>
            <a:ext cx="914767" cy="656331"/>
          </a:xfrm>
          <a:prstGeom prst="rect">
            <a:avLst/>
          </a:prstGeom>
        </p:spPr>
      </p:pic>
      <p:pic>
        <p:nvPicPr>
          <p:cNvPr id="8" name="图片 22">
            <a:extLst>
              <a:ext uri="{FF2B5EF4-FFF2-40B4-BE49-F238E27FC236}">
                <a16:creationId xmlns:a16="http://schemas.microsoft.com/office/drawing/2014/main" id="{DE4FBA4A-6BEF-4CEB-A9A9-7864493AC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7198" y="3128245"/>
            <a:ext cx="523453" cy="4817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0FA08-DD26-4C79-9770-04519FB75A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691" y="3086461"/>
            <a:ext cx="8556577" cy="56533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title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9E256D-C142-4D93-9640-AA67B6520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525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6" y="1160463"/>
            <a:ext cx="11095762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97C83B7-F857-435B-B4FF-D962D5B96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999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73" userDrawn="1">
          <p15:clr>
            <a:srgbClr val="FBAE40"/>
          </p15:clr>
        </p15:guide>
        <p15:guide id="5" pos="347" userDrawn="1">
          <p15:clr>
            <a:srgbClr val="FBAE40"/>
          </p15:clr>
        </p15:guide>
        <p15:guide id="6" pos="7333" userDrawn="1">
          <p15:clr>
            <a:srgbClr val="FBAE40"/>
          </p15:clr>
        </p15:guide>
        <p15:guide id="7" orient="horz" pos="731" userDrawn="1">
          <p15:clr>
            <a:srgbClr val="FBAE40"/>
          </p15:clr>
        </p15:guide>
        <p15:guide id="8" orient="horz" pos="397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6" y="1160463"/>
            <a:ext cx="11095762" cy="405993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072FA1-4677-40C8-A7CC-C70503BACF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5376" y="5373688"/>
            <a:ext cx="11095762" cy="9350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F722BF-CB67-43B9-83F1-1FB43BC1B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838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73">
          <p15:clr>
            <a:srgbClr val="FBAE40"/>
          </p15:clr>
        </p15:guide>
        <p15:guide id="5" pos="347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orient="horz" pos="3974">
          <p15:clr>
            <a:srgbClr val="FBAE40"/>
          </p15:clr>
        </p15:guide>
        <p15:guide id="9" orient="horz" pos="3385" userDrawn="1">
          <p15:clr>
            <a:srgbClr val="FBAE40"/>
          </p15:clr>
        </p15:guide>
        <p15:guide id="10" orient="horz" pos="329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6" y="1160463"/>
            <a:ext cx="5315097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92CD41-F745-4103-9DD1-597C7417D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6041" y="1160463"/>
            <a:ext cx="5315097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65A35C-21A7-45DB-80DB-61E30BBC6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538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73">
          <p15:clr>
            <a:srgbClr val="FBAE40"/>
          </p15:clr>
        </p15:guide>
        <p15:guide id="5" pos="347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orient="horz" pos="3974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39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6" y="1160463"/>
            <a:ext cx="5315097" cy="405993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92CD41-F745-4103-9DD1-597C7417D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6041" y="1160463"/>
            <a:ext cx="5315097" cy="405993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000151-1220-4A58-A18A-63C8B0E0E4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5376" y="5373688"/>
            <a:ext cx="5334724" cy="9350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70A234-B04B-43A3-AB84-A19627931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6227" y="5373688"/>
            <a:ext cx="5334724" cy="9350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1D7511-1D73-4212-B2A0-CB2DC0BA4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1377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73">
          <p15:clr>
            <a:srgbClr val="FBAE40"/>
          </p15:clr>
        </p15:guide>
        <p15:guide id="5" pos="347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orient="horz" pos="3974">
          <p15:clr>
            <a:srgbClr val="FBAE40"/>
          </p15:clr>
        </p15:guide>
        <p15:guide id="9" pos="3704">
          <p15:clr>
            <a:srgbClr val="FBAE40"/>
          </p15:clr>
        </p15:guide>
        <p15:guide id="10" pos="3976">
          <p15:clr>
            <a:srgbClr val="FBAE40"/>
          </p15:clr>
        </p15:guide>
        <p15:guide id="11" orient="horz" pos="3385" userDrawn="1">
          <p15:clr>
            <a:srgbClr val="FBAE40"/>
          </p15:clr>
        </p15:guide>
        <p15:guide id="12" orient="horz" pos="329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6" y="1160463"/>
            <a:ext cx="8025046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6E8781-EA57-4965-B84E-29689AF35D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44742" y="1160463"/>
            <a:ext cx="2796396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DE2B61-25DC-4E81-91D4-90870D7C5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3059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73">
          <p15:clr>
            <a:srgbClr val="FBAE40"/>
          </p15:clr>
        </p15:guide>
        <p15:guide id="5" pos="347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orient="horz" pos="3974">
          <p15:clr>
            <a:srgbClr val="FBAE40"/>
          </p15:clr>
        </p15:guide>
        <p15:guide id="9" pos="5405" userDrawn="1">
          <p15:clr>
            <a:srgbClr val="FBAE40"/>
          </p15:clr>
        </p15:guide>
        <p15:guide id="10" pos="55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AE59-4013-470A-8C5A-767B3461A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375" y="1160463"/>
            <a:ext cx="3497988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57F03CE1-A5A1-4B12-B12C-7130A7A3C6DA}"/>
              </a:ext>
            </a:extLst>
          </p:cNvPr>
          <p:cNvGrpSpPr/>
          <p:nvPr userDrawn="1"/>
        </p:nvGrpSpPr>
        <p:grpSpPr>
          <a:xfrm>
            <a:off x="149751" y="128194"/>
            <a:ext cx="445672" cy="445670"/>
            <a:chOff x="790977" y="2977027"/>
            <a:chExt cx="627322" cy="627320"/>
          </a:xfrm>
        </p:grpSpPr>
        <p:sp>
          <p:nvSpPr>
            <p:cNvPr id="12" name="矩形 18">
              <a:extLst>
                <a:ext uri="{FF2B5EF4-FFF2-40B4-BE49-F238E27FC236}">
                  <a16:creationId xmlns:a16="http://schemas.microsoft.com/office/drawing/2014/main" id="{43DB9F63-5582-4A8C-AF5C-F7E86C435D73}"/>
                </a:ext>
              </a:extLst>
            </p:cNvPr>
            <p:cNvSpPr/>
            <p:nvPr/>
          </p:nvSpPr>
          <p:spPr>
            <a:xfrm>
              <a:off x="790977" y="2977027"/>
              <a:ext cx="627322" cy="627320"/>
            </a:xfrm>
            <a:prstGeom prst="rect">
              <a:avLst/>
            </a:prstGeom>
            <a:solidFill>
              <a:srgbClr val="9AC0E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</a:p>
          </p:txBody>
        </p:sp>
        <p:pic>
          <p:nvPicPr>
            <p:cNvPr id="13" name="图片 19">
              <a:extLst>
                <a:ext uri="{FF2B5EF4-FFF2-40B4-BE49-F238E27FC236}">
                  <a16:creationId xmlns:a16="http://schemas.microsoft.com/office/drawing/2014/main" id="{3C8B7AF6-442E-468A-835F-05BD79125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61272" y="3116351"/>
              <a:ext cx="501736" cy="376302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CECD868-55AE-41B9-A69F-46E08A1D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63" y="128195"/>
            <a:ext cx="10995775" cy="44567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9AC0E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57ED54A1-79D8-4EBA-89E5-61AAC34A16E3}"/>
              </a:ext>
            </a:extLst>
          </p:cNvPr>
          <p:cNvSpPr txBox="1"/>
          <p:nvPr userDrawn="1"/>
        </p:nvSpPr>
        <p:spPr>
          <a:xfrm>
            <a:off x="149751" y="6505904"/>
            <a:ext cx="1611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50" b="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  <a:ea typeface="Microsoft YaHei" panose="020B0503020204020204" pitchFamily="34" charset="-122"/>
              </a:rPr>
              <a:t>FLEXIV</a:t>
            </a:r>
            <a:r>
              <a:rPr kumimoji="1" lang="en-US" altLang="zh-CN" sz="1050" spc="0">
                <a:solidFill>
                  <a:schemeClr val="bg2">
                    <a:lumMod val="75000"/>
                  </a:schemeClr>
                </a:solidFill>
                <a:latin typeface="Handel Gothic D Light" pitchFamily="2" charset="0"/>
              </a:rPr>
              <a:t> ROBOTICS</a:t>
            </a:r>
            <a:endParaRPr kumimoji="1" lang="zh-CN" altLang="en-US" sz="1050" spc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1BBEFAF1-9F6B-427C-B2EF-7E02E522D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978392" y="6553438"/>
            <a:ext cx="947643" cy="1496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173378-2CA1-4A9B-827C-04840DE6ED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6709" y="1160463"/>
            <a:ext cx="3494430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0A6640-3ACC-4FA1-A19F-00F10456F0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30358" y="1160463"/>
            <a:ext cx="3529355" cy="51546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9F84B3D-ACB7-470C-8EC5-FD653C667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1657" y="6445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34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73">
          <p15:clr>
            <a:srgbClr val="FBAE40"/>
          </p15:clr>
        </p15:guide>
        <p15:guide id="5" pos="347">
          <p15:clr>
            <a:srgbClr val="FBAE40"/>
          </p15:clr>
        </p15:guide>
        <p15:guide id="6" pos="7333">
          <p15:clr>
            <a:srgbClr val="FBAE40"/>
          </p15:clr>
        </p15:guide>
        <p15:guide id="7" orient="horz" pos="731">
          <p15:clr>
            <a:srgbClr val="FBAE40"/>
          </p15:clr>
        </p15:guide>
        <p15:guide id="8" orient="horz" pos="3974">
          <p15:clr>
            <a:srgbClr val="FBAE40"/>
          </p15:clr>
        </p15:guide>
        <p15:guide id="9" pos="2547" userDrawn="1">
          <p15:clr>
            <a:srgbClr val="FBAE40"/>
          </p15:clr>
        </p15:guide>
        <p15:guide id="10" pos="2729" userDrawn="1">
          <p15:clr>
            <a:srgbClr val="FBAE40"/>
          </p15:clr>
        </p15:guide>
        <p15:guide id="11" pos="4951" userDrawn="1">
          <p15:clr>
            <a:srgbClr val="FBAE40"/>
          </p15:clr>
        </p15:guide>
        <p15:guide id="12" pos="51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E6464-4811-451C-953F-9E70FC29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963C9-B0BB-4902-BAAD-01B65249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DFC98-F076-4B59-9F4D-E8EE75C24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AEA1D358-659A-4E56-A366-BDC9D7DDA9B6}" type="datetimeFigureOut">
              <a:rPr lang="en-GB" smtClean="0"/>
              <a:pPr/>
              <a:t>29/01/2021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0716B-B90D-4E2F-B661-8E018E04D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CCC5C-C0C2-4B69-B4C1-F6C58812E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fld id="{26F864CB-07B2-4A33-AEA7-3E4B98DDFF4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87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8" r:id="rId7"/>
    <p:sldLayoutId id="2147483696" r:id="rId8"/>
    <p:sldLayoutId id="2147483697" r:id="rId9"/>
    <p:sldLayoutId id="2147483687" r:id="rId10"/>
    <p:sldLayoutId id="2147483700" r:id="rId11"/>
    <p:sldLayoutId id="2147483688" r:id="rId12"/>
    <p:sldLayoutId id="2147483699" r:id="rId13"/>
    <p:sldLayoutId id="2147483701" r:id="rId14"/>
    <p:sldLayoutId id="214748369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ynchronization" TargetMode="External"/><Relationship Id="rId3" Type="http://schemas.openxmlformats.org/officeDocument/2006/relationships/hyperlink" Target="https://en.wikipedia.org/wiki/Ethernet" TargetMode="External"/><Relationship Id="rId7" Type="http://schemas.openxmlformats.org/officeDocument/2006/relationships/hyperlink" Target="https://en.wikipedia.org/wiki/Jitt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Real-time_computing" TargetMode="External"/><Relationship Id="rId5" Type="http://schemas.openxmlformats.org/officeDocument/2006/relationships/hyperlink" Target="https://en.wikipedia.org/wiki/IEC_61158" TargetMode="External"/><Relationship Id="rId4" Type="http://schemas.openxmlformats.org/officeDocument/2006/relationships/hyperlink" Target="https://en.wikipedia.org/wiki/Fieldbus" TargetMode="External"/><Relationship Id="rId9" Type="http://schemas.openxmlformats.org/officeDocument/2006/relationships/hyperlink" Target="https://en.wikipedia.org/wiki/EtherCA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ecat_server.gi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joint_driver/src/develop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joint_driver/src/develop/include/ethercat/flexiv/joint/joint_brake.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itbucket.org/FlexivTeam/flexiv_joint_driver/src/develop/xml/xml_converter.py" TargetMode="External"/><Relationship Id="rId4" Type="http://schemas.openxmlformats.org/officeDocument/2006/relationships/hyperlink" Target="https://bitbucket.org/FlexivTeam/flexiv_joint_driver/src/develop/include/ethercat/flexiv/joint/joint_params.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design.com/automation-iiot/article/21837264/which-ethernet-type-is-leading-the-network-connection-rac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joint_driver/src/develop/include/ethercat/flexiv/joint/joint_control.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joint_driver/src/develop/app/soem_joint_example/trajectory.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ecat_server/src/develop/src/shared/pdo_mapping.c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FlexivTeam/flexiv_ecat_serv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appliance, remote, table, person&#10;&#10;Description automatically generated">
            <a:extLst>
              <a:ext uri="{FF2B5EF4-FFF2-40B4-BE49-F238E27FC236}">
                <a16:creationId xmlns:a16="http://schemas.microsoft.com/office/drawing/2014/main" id="{DAD90AD9-A8E1-4492-B665-1F118928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t="9079" r="3647"/>
          <a:stretch/>
        </p:blipFill>
        <p:spPr>
          <a:xfrm>
            <a:off x="531930" y="-2953"/>
            <a:ext cx="11658301" cy="6858858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6A1E0-D303-44A9-BE8A-BB98E76CFFB6}"/>
              </a:ext>
            </a:extLst>
          </p:cNvPr>
          <p:cNvGrpSpPr/>
          <p:nvPr/>
        </p:nvGrpSpPr>
        <p:grpSpPr>
          <a:xfrm>
            <a:off x="797548" y="-1711"/>
            <a:ext cx="5954656" cy="6895230"/>
            <a:chOff x="-1711" y="-11480"/>
            <a:chExt cx="5954656" cy="68952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AF496-D9DD-410D-B18C-FF82ACE42CDC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EDA4670-48D5-4961-908F-897FCBA21D93}"/>
                </a:ext>
              </a:extLst>
            </p:cNvPr>
            <p:cNvSpPr/>
            <p:nvPr/>
          </p:nvSpPr>
          <p:spPr>
            <a:xfrm rot="5400000">
              <a:off x="911569" y="1842374"/>
              <a:ext cx="6889124" cy="3193628"/>
            </a:xfrm>
            <a:prstGeom prst="rtTriangle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935C17-4316-45D3-A8A5-F54E560ABA28}"/>
              </a:ext>
            </a:extLst>
          </p:cNvPr>
          <p:cNvGrpSpPr/>
          <p:nvPr/>
        </p:nvGrpSpPr>
        <p:grpSpPr>
          <a:xfrm>
            <a:off x="-1711" y="-1711"/>
            <a:ext cx="5945797" cy="6912950"/>
            <a:chOff x="-1711" y="-11480"/>
            <a:chExt cx="5945797" cy="6912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AF4516-A593-4769-85F5-0F7CA7A75740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1B2403B-8EAF-49DE-B8E9-80584BCDEE36}"/>
                </a:ext>
              </a:extLst>
            </p:cNvPr>
            <p:cNvSpPr/>
            <p:nvPr/>
          </p:nvSpPr>
          <p:spPr>
            <a:xfrm rot="5400000">
              <a:off x="898279" y="1855664"/>
              <a:ext cx="6906845" cy="3184768"/>
            </a:xfrm>
            <a:prstGeom prst="rtTriangle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1F8A09-469D-475E-B3E2-5322ADFEC78B}"/>
              </a:ext>
            </a:extLst>
          </p:cNvPr>
          <p:cNvSpPr txBox="1"/>
          <p:nvPr/>
        </p:nvSpPr>
        <p:spPr>
          <a:xfrm>
            <a:off x="474704" y="1022019"/>
            <a:ext cx="5474115" cy="5198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err="1">
                <a:latin typeface="+mj-lt"/>
                <a:ea typeface="+mj-ea"/>
                <a:cs typeface="+mj-cs"/>
              </a:rPr>
              <a:t>Flexiv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EtherCAT</a:t>
            </a:r>
            <a:r>
              <a:rPr lang="en-US" sz="3200">
                <a:latin typeface="+mj-lt"/>
                <a:ea typeface="+mj-ea"/>
                <a:cs typeface="+mj-cs"/>
              </a:rPr>
              <a:t> Library</a:t>
            </a:r>
            <a:endParaRPr lang="en-US" sz="3200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r>
              <a:rPr lang="en-US" sz="2400" err="1">
                <a:latin typeface="+mj-lt"/>
                <a:ea typeface="+mj-ea"/>
                <a:cs typeface="Helvetica"/>
              </a:rPr>
              <a:t>Chaowei</a:t>
            </a:r>
            <a:r>
              <a:rPr lang="en-US" sz="2400">
                <a:latin typeface="+mj-lt"/>
                <a:ea typeface="+mj-ea"/>
                <a:cs typeface="Helvetica"/>
              </a:rPr>
              <a:t> Kao &amp; Brian Soe</a:t>
            </a:r>
            <a:endParaRPr lang="en-US" sz="2400"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2021 Jan 28</a:t>
            </a:r>
            <a:endParaRPr lang="en-US" sz="2400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533D-8538-4E16-BC77-BAA9094A3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Example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547362" y="1446565"/>
            <a:ext cx="1110210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namespace</a:t>
            </a:r>
            <a:r>
              <a:rPr lang="en-US" sz="12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latin typeface="Consolas"/>
                <a:ea typeface="+mn-lt"/>
                <a:cs typeface="+mn-lt"/>
              </a:rPr>
              <a:t>ethercat {</a:t>
            </a:r>
            <a:endParaRPr lang="en-US" sz="1200">
              <a:latin typeface="Consolas"/>
            </a:endParaRPr>
          </a:p>
          <a:p>
            <a:r>
              <a:rPr lang="en-US" sz="1200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namespace</a:t>
            </a:r>
            <a:r>
              <a:rPr lang="en-US" sz="12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latin typeface="Consolas"/>
                <a:ea typeface="+mn-lt"/>
                <a:cs typeface="+mn-lt"/>
              </a:rPr>
              <a:t>infineon {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2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latin typeface="Consolas"/>
                <a:ea typeface="+mn-lt"/>
                <a:cs typeface="+mn-lt"/>
              </a:rPr>
              <a:t>XMC4800RelaxKit : </a:t>
            </a:r>
            <a:r>
              <a:rPr lang="en-US" sz="1200" i="1">
                <a:latin typeface="Consolas"/>
                <a:ea typeface="+mn-lt"/>
                <a:cs typeface="+mn-lt"/>
              </a:rPr>
              <a:t>public</a:t>
            </a:r>
            <a:r>
              <a:rPr lang="en-US" sz="1200">
                <a:latin typeface="Consolas"/>
                <a:ea typeface="+mn-lt"/>
                <a:cs typeface="+mn-lt"/>
              </a:rPr>
              <a:t> Slave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public: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XMC4800RelaxKit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virtual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~XMC4800RelaxKit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latin typeface="Consolas"/>
                <a:cs typeface="Helvetica"/>
              </a:rPr>
              <a:t>    </a:t>
            </a:r>
            <a:endParaRPr lang="en-US"/>
          </a:p>
          <a:p>
            <a:r>
              <a:rPr lang="en-US" sz="1200" i="1">
                <a:latin typeface="Consolas"/>
                <a:ea typeface="+mn-lt"/>
                <a:cs typeface="+mn-lt"/>
              </a:rPr>
              <a:t>    uint16_t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button_1</a:t>
            </a:r>
            <a:r>
              <a:rPr lang="en-US" sz="1200">
                <a:latin typeface="Consolas"/>
                <a:ea typeface="+mn-lt"/>
                <a:cs typeface="+mn-lt"/>
              </a:rPr>
              <a:t>();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P5.13</a:t>
            </a:r>
            <a:endParaRPr lang="en-US">
              <a:solidFill>
                <a:schemeClr val="bg1">
                  <a:lumMod val="50000"/>
                </a:schemeClr>
              </a:solidFill>
              <a:latin typeface="Consolas"/>
            </a:endParaRPr>
          </a:p>
          <a:p>
            <a:r>
              <a:rPr lang="en-US" sz="1200" i="1">
                <a:latin typeface="Consolas"/>
                <a:ea typeface="+mn-lt"/>
                <a:cs typeface="+mn-lt"/>
              </a:rPr>
              <a:t>    uint16_t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button_2</a:t>
            </a:r>
            <a:r>
              <a:rPr lang="en-US" sz="1200">
                <a:latin typeface="Consolas"/>
                <a:ea typeface="+mn-lt"/>
                <a:cs typeface="+mn-lt"/>
              </a:rPr>
              <a:t>();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P5.12</a:t>
            </a:r>
            <a:br>
              <a:rPr lang="en-US"/>
            </a:br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 i="1">
                <a:latin typeface="Consolas"/>
                <a:ea typeface="+mn-lt"/>
                <a:cs typeface="+mn-lt"/>
              </a:rPr>
              <a:t>    </a:t>
            </a:r>
            <a:r>
              <a:rPr lang="en-US" sz="1200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void</a:t>
            </a:r>
            <a:r>
              <a:rPr lang="en-US" sz="12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set_PHY_led</a:t>
            </a:r>
            <a:r>
              <a:rPr lang="en-US" sz="1200">
                <a:latin typeface="Consolas"/>
                <a:ea typeface="+mn-lt"/>
                <a:cs typeface="+mn-lt"/>
              </a:rPr>
              <a:t>(</a:t>
            </a:r>
            <a:r>
              <a:rPr lang="en-US" sz="1200" i="1">
                <a:latin typeface="Consolas"/>
                <a:ea typeface="+mn-lt"/>
                <a:cs typeface="+mn-lt"/>
              </a:rPr>
              <a:t>unsigned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i="1">
                <a:latin typeface="Consolas"/>
                <a:ea typeface="+mn-lt"/>
                <a:cs typeface="+mn-lt"/>
              </a:rPr>
              <a:t>int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i="1">
                <a:solidFill>
                  <a:schemeClr val="accent2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channel</a:t>
            </a:r>
            <a:r>
              <a:rPr lang="en-US" sz="1200">
                <a:latin typeface="Consolas"/>
                <a:ea typeface="+mn-lt"/>
                <a:cs typeface="+mn-lt"/>
              </a:rPr>
              <a:t>, </a:t>
            </a:r>
            <a:r>
              <a:rPr lang="en-US" sz="1200" i="1">
                <a:latin typeface="Consolas"/>
                <a:ea typeface="+mn-lt"/>
                <a:cs typeface="+mn-lt"/>
              </a:rPr>
              <a:t>bool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i="1">
                <a:solidFill>
                  <a:schemeClr val="accent2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on</a:t>
            </a:r>
            <a:r>
              <a:rPr lang="en-US" sz="1200">
                <a:latin typeface="Consolas"/>
                <a:ea typeface="+mn-lt"/>
                <a:cs typeface="+mn-lt"/>
              </a:rPr>
              <a:t>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set top board led to on/off, number = [1-8]</a:t>
            </a:r>
            <a:endParaRPr lang="en-US">
              <a:solidFill>
                <a:schemeClr val="bg1">
                  <a:lumMod val="50000"/>
                </a:schemeClr>
              </a:solidFill>
              <a:latin typeface="Consolas"/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void</a:t>
            </a:r>
            <a:r>
              <a:rPr lang="en-US" sz="12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set_kit_led_brightness</a:t>
            </a:r>
            <a:r>
              <a:rPr lang="en-US" sz="1200">
                <a:latin typeface="Consolas"/>
                <a:ea typeface="+mn-lt"/>
                <a:cs typeface="+mn-lt"/>
              </a:rPr>
              <a:t>(</a:t>
            </a:r>
            <a:r>
              <a:rPr lang="en-US" sz="1200" i="1">
                <a:latin typeface="Consolas"/>
                <a:ea typeface="+mn-lt"/>
                <a:cs typeface="+mn-lt"/>
              </a:rPr>
              <a:t>uint16_t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i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brightness</a:t>
            </a:r>
            <a:r>
              <a:rPr lang="en-US" sz="1200">
                <a:latin typeface="Consolas"/>
                <a:ea typeface="+mn-lt"/>
                <a:cs typeface="+mn-lt"/>
              </a:rPr>
              <a:t>)</a:t>
            </a:r>
            <a:endParaRPr lang="en-US">
              <a:latin typeface="Consolas"/>
            </a:endParaRPr>
          </a:p>
          <a:p>
            <a:r>
              <a:rPr lang="en-US" sz="1200" i="1">
                <a:latin typeface="Consolas"/>
                <a:ea typeface="+mn-lt"/>
                <a:cs typeface="+mn-lt"/>
              </a:rPr>
              <a:t>    </a:t>
            </a:r>
            <a:endParaRPr lang="en-US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static const </a:t>
            </a:r>
            <a:r>
              <a:rPr lang="en-US" sz="1200" i="1">
                <a:latin typeface="Consolas"/>
                <a:ea typeface="+mn-lt"/>
                <a:cs typeface="+mn-lt"/>
              </a:rPr>
              <a:t>uint16_t</a:t>
            </a:r>
            <a:r>
              <a:rPr lang="en-US" sz="1200">
                <a:latin typeface="Consolas"/>
                <a:ea typeface="+mn-lt"/>
                <a:cs typeface="+mn-lt"/>
              </a:rPr>
              <a:t> kPhyLedCount = </a:t>
            </a:r>
            <a:r>
              <a:rPr lang="en-US" sz="120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8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endParaRPr lang="en-US" sz="12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019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Master &amp; Slave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94199" y="923528"/>
            <a:ext cx="11102108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master.h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&gt;</a:t>
            </a: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&lt;ethercat/infineon/XMC4800RelaxKit.h&gt;</a:t>
            </a:r>
            <a:endParaRPr lang="en-US" sz="1200">
              <a:solidFill>
                <a:schemeClr val="accent4">
                  <a:lumMod val="75000"/>
                </a:schemeClr>
              </a:solidFill>
              <a:latin typeface="Consolas"/>
              <a:cs typeface="Helvetica"/>
            </a:endParaRP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console_log.h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&gt;</a:t>
            </a:r>
          </a:p>
          <a:p>
            <a:endParaRPr lang="en-US" sz="1200">
              <a:solidFill>
                <a:srgbClr val="C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using namespace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err="1"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Master </a:t>
            </a:r>
            <a:r>
              <a:rPr lang="en-US" sz="1200">
                <a:latin typeface="Consolas"/>
                <a:ea typeface="+mn-lt"/>
                <a:cs typeface="+mn-lt"/>
              </a:rPr>
              <a:t>master_;</a:t>
            </a:r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infineon::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XMC4800RelaxKit </a:t>
            </a:r>
            <a:r>
              <a:rPr lang="en-US" sz="1200">
                <a:latin typeface="Consolas"/>
                <a:ea typeface="+mn-lt"/>
                <a:cs typeface="+mn-lt"/>
              </a:rPr>
              <a:t>xmc_relax_kit_;</a:t>
            </a:r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solidFill>
                  <a:schemeClr val="accent5"/>
                </a:solidFill>
                <a:latin typeface="Consolas"/>
                <a:ea typeface="+mn-lt"/>
                <a:cs typeface="+mn-lt"/>
              </a:rPr>
              <a:t>bool </a:t>
            </a:r>
            <a:r>
              <a:rPr lang="en-US" sz="1200">
                <a:latin typeface="Consolas"/>
                <a:ea typeface="+mn-lt"/>
                <a:cs typeface="+mn-lt"/>
              </a:rPr>
              <a:t>button_1_last_state = </a:t>
            </a:r>
            <a:r>
              <a:rPr lang="en-US" sz="120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false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void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Foo()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if (xmc_relax_kit_.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button_1()</a:t>
            </a:r>
            <a:r>
              <a:rPr lang="en-US" sz="1200">
                <a:latin typeface="Consolas"/>
                <a:ea typeface="+mn-lt"/>
                <a:cs typeface="+mn-lt"/>
              </a:rPr>
              <a:t> != button_1_last_state){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print button state if it changes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  Log::Info("button 1: {}", xmc_relax_kit_.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button_1()</a:t>
            </a:r>
            <a:r>
              <a:rPr lang="en-US" sz="1200">
                <a:latin typeface="Consolas"/>
                <a:ea typeface="+mn-lt"/>
                <a:cs typeface="+mn-lt"/>
              </a:rPr>
              <a:t>);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  button_1_last_state = xmc_relax_kit_.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button_1()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}; </a:t>
            </a:r>
            <a:endParaRPr lang="en-US" sz="1200">
              <a:latin typeface="Consolas"/>
              <a:cs typeface="Helvetica"/>
            </a:endParaRP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xmc_relax_kit_.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set_PHY_led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200">
                <a:latin typeface="Consolas"/>
                <a:ea typeface="+mn-lt"/>
                <a:cs typeface="+mn-lt"/>
              </a:rPr>
              <a:t>1, xmc_relax_kit_.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button_1()</a:t>
            </a:r>
            <a:r>
              <a:rPr lang="en-US" sz="1200">
                <a:latin typeface="Consolas"/>
                <a:ea typeface="+mn-lt"/>
                <a:cs typeface="+mn-lt"/>
              </a:rPr>
              <a:t>)</a:t>
            </a:r>
            <a:endParaRPr lang="en-US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void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main()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200">
                <a:latin typeface="Consolas"/>
                <a:ea typeface="+mn-lt"/>
                <a:cs typeface="+mn-lt"/>
              </a:rPr>
              <a:t>("enp0s31f6"); // from ifconfig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SetDcCycleTime</a:t>
            </a:r>
            <a:r>
              <a:rPr lang="en-US" sz="1200">
                <a:latin typeface="Consolas"/>
                <a:ea typeface="+mn-lt"/>
                <a:cs typeface="+mn-lt"/>
              </a:rPr>
              <a:t>(1000000, 500000); // 1 ms, 0.5 ms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SetLoopFunction</a:t>
            </a:r>
            <a:r>
              <a:rPr lang="en-US" sz="1200">
                <a:latin typeface="Consolas"/>
                <a:ea typeface="+mn-lt"/>
                <a:cs typeface="+mn-lt"/>
              </a:rPr>
              <a:t>(&amp;Foo);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SetSlave</a:t>
            </a:r>
            <a:r>
              <a:rPr lang="en-US" sz="1200">
                <a:latin typeface="Consolas"/>
                <a:ea typeface="+mn-lt"/>
                <a:cs typeface="+mn-lt"/>
              </a:rPr>
              <a:t>(1,&amp;xmc_relax_kit_);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</a:t>
            </a:r>
            <a:r>
              <a:rPr lang="en-US" sz="1200" err="1">
                <a:latin typeface="Consolas"/>
                <a:ea typeface="+mn-lt"/>
                <a:cs typeface="+mn-lt"/>
              </a:rPr>
              <a:t>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Start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cs typeface="Helvetica"/>
              </a:rPr>
              <a:t>  </a:t>
            </a:r>
            <a:r>
              <a:rPr lang="en-US" sz="1200" err="1">
                <a:solidFill>
                  <a:schemeClr val="accent1"/>
                </a:solidFill>
                <a:latin typeface="Consolas"/>
                <a:cs typeface="Helvetica"/>
              </a:rPr>
              <a:t>usleep</a:t>
            </a:r>
            <a:r>
              <a:rPr lang="en-US" sz="1200">
                <a:latin typeface="Consolas"/>
                <a:cs typeface="Helvetica"/>
              </a:rPr>
              <a:t>(10000);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run for 10 seconds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</a:t>
            </a:r>
            <a:r>
              <a:rPr lang="en-US" sz="1200" err="1">
                <a:latin typeface="Consolas"/>
                <a:ea typeface="+mn-lt"/>
                <a:cs typeface="+mn-lt"/>
              </a:rPr>
              <a:t>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Stop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cs typeface="Helvetica"/>
              </a:rPr>
              <a:t>}</a:t>
            </a:r>
          </a:p>
          <a:p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340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Logging and Plotting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49F45-BC66-45AE-A233-564F505B9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12</a:t>
            </a:fld>
            <a:endParaRPr lang="en-US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122EA80-E3F3-499F-9DED-741D5E8A047C}"/>
              </a:ext>
            </a:extLst>
          </p:cNvPr>
          <p:cNvSpPr/>
          <p:nvPr/>
        </p:nvSpPr>
        <p:spPr>
          <a:xfrm>
            <a:off x="7281746" y="2181050"/>
            <a:ext cx="1932117" cy="107480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Realtime Plotting App (Qt)</a:t>
            </a:r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46AE712-9519-48F9-BED5-510AFD24AAF2}"/>
              </a:ext>
            </a:extLst>
          </p:cNvPr>
          <p:cNvSpPr/>
          <p:nvPr/>
        </p:nvSpPr>
        <p:spPr>
          <a:xfrm>
            <a:off x="4159370" y="2179840"/>
            <a:ext cx="1269997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Plotting</a:t>
            </a:r>
          </a:p>
          <a:p>
            <a:pPr algn="ctr"/>
            <a:r>
              <a:rPr lang="en-US">
                <a:cs typeface="Helvetica"/>
              </a:rPr>
              <a:t>Shared memory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ABB02DA-62EC-49B6-9617-B0D9A1F123A2}"/>
              </a:ext>
            </a:extLst>
          </p:cNvPr>
          <p:cNvSpPr/>
          <p:nvPr/>
        </p:nvSpPr>
        <p:spPr>
          <a:xfrm>
            <a:off x="1146007" y="3256522"/>
            <a:ext cx="1616361" cy="98928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User</a:t>
            </a:r>
          </a:p>
          <a:p>
            <a:pPr algn="ctr"/>
            <a:r>
              <a:rPr lang="en-US">
                <a:cs typeface="Helvetica"/>
              </a:rPr>
              <a:t>App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A35FD4-BBE6-4231-8124-0CAA13E30E54}"/>
              </a:ext>
            </a:extLst>
          </p:cNvPr>
          <p:cNvCxnSpPr>
            <a:cxnSpLocks/>
          </p:cNvCxnSpPr>
          <p:nvPr/>
        </p:nvCxnSpPr>
        <p:spPr>
          <a:xfrm flipV="1">
            <a:off x="2915153" y="2692863"/>
            <a:ext cx="1042336" cy="8434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A93922C0-81C7-4611-ABF8-842905985FFD}"/>
              </a:ext>
            </a:extLst>
          </p:cNvPr>
          <p:cNvSpPr/>
          <p:nvPr/>
        </p:nvSpPr>
        <p:spPr>
          <a:xfrm>
            <a:off x="4159370" y="4517794"/>
            <a:ext cx="1616360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.csv file</a:t>
            </a:r>
          </a:p>
          <a:p>
            <a:pPr algn="ctr"/>
            <a:r>
              <a:rPr lang="en-US">
                <a:cs typeface="Helvetica"/>
              </a:rPr>
              <a:t>(1 per slave)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10C60-554D-404F-A790-624326D0F7B9}"/>
              </a:ext>
            </a:extLst>
          </p:cNvPr>
          <p:cNvCxnSpPr>
            <a:cxnSpLocks/>
          </p:cNvCxnSpPr>
          <p:nvPr/>
        </p:nvCxnSpPr>
        <p:spPr>
          <a:xfrm>
            <a:off x="2926700" y="4038538"/>
            <a:ext cx="1105834" cy="95186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06638C-7C2C-477B-BB89-6FCD7FF936C6}"/>
              </a:ext>
            </a:extLst>
          </p:cNvPr>
          <p:cNvSpPr txBox="1"/>
          <p:nvPr/>
        </p:nvSpPr>
        <p:spPr>
          <a:xfrm>
            <a:off x="2311400" y="2380672"/>
            <a:ext cx="15540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Helvetica"/>
              </a:rPr>
              <a:t>plot[0].x = </a:t>
            </a:r>
          </a:p>
          <a:p>
            <a:r>
              <a:rPr lang="en-US">
                <a:cs typeface="Helvetica"/>
              </a:rPr>
              <a:t>plot[0].y =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936749-3D8B-4BC0-8133-D7933C578AC8}"/>
              </a:ext>
            </a:extLst>
          </p:cNvPr>
          <p:cNvSpPr txBox="1"/>
          <p:nvPr/>
        </p:nvSpPr>
        <p:spPr>
          <a:xfrm>
            <a:off x="2259445" y="4637808"/>
            <a:ext cx="15540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Helvetica"/>
              </a:rPr>
              <a:t>WriteEntry()</a:t>
            </a:r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2E9EE230-C42B-4D9F-9387-DDB5FEF30121}"/>
              </a:ext>
            </a:extLst>
          </p:cNvPr>
          <p:cNvSpPr/>
          <p:nvPr/>
        </p:nvSpPr>
        <p:spPr>
          <a:xfrm>
            <a:off x="7281745" y="4478595"/>
            <a:ext cx="1597299" cy="10632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Panda / </a:t>
            </a:r>
            <a:r>
              <a:rPr lang="en-US" err="1">
                <a:cs typeface="Helvetica"/>
              </a:rPr>
              <a:t>Matlibplot</a:t>
            </a:r>
          </a:p>
          <a:p>
            <a:pPr algn="ctr"/>
            <a:r>
              <a:rPr lang="en-US">
                <a:cs typeface="Helvetica"/>
              </a:rPr>
              <a:t>(python)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50B066-6D8E-4347-B0FE-DCE127D613C8}"/>
              </a:ext>
            </a:extLst>
          </p:cNvPr>
          <p:cNvCxnSpPr/>
          <p:nvPr/>
        </p:nvCxnSpPr>
        <p:spPr>
          <a:xfrm>
            <a:off x="5956301" y="2688935"/>
            <a:ext cx="1058717" cy="23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2B024D-B559-4DB1-9E1A-F25CA6353BF5}"/>
              </a:ext>
            </a:extLst>
          </p:cNvPr>
          <p:cNvCxnSpPr>
            <a:cxnSpLocks/>
          </p:cNvCxnSpPr>
          <p:nvPr/>
        </p:nvCxnSpPr>
        <p:spPr>
          <a:xfrm>
            <a:off x="5956300" y="4980708"/>
            <a:ext cx="1058717" cy="23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BFF5FD-5F47-4202-84F8-9A865ED563A9}"/>
              </a:ext>
            </a:extLst>
          </p:cNvPr>
          <p:cNvSpPr txBox="1"/>
          <p:nvPr/>
        </p:nvSpPr>
        <p:spPr>
          <a:xfrm>
            <a:off x="9397422" y="2377786"/>
            <a:ext cx="14039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Realtime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9AE0F-1AF2-4FE5-96D6-2B2762A359E9}"/>
              </a:ext>
            </a:extLst>
          </p:cNvPr>
          <p:cNvSpPr txBox="1"/>
          <p:nvPr/>
        </p:nvSpPr>
        <p:spPr>
          <a:xfrm>
            <a:off x="9357013" y="4686877"/>
            <a:ext cx="1594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Post-process data analysis</a:t>
            </a:r>
            <a:endParaRPr lang="en-US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8133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plotting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394854" y="920173"/>
            <a:ext cx="11483108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latin typeface="Consolas"/>
                <a:ea typeface="+mn-lt"/>
                <a:cs typeface="+mn-lt"/>
              </a:rPr>
              <a:t>using namespace </a:t>
            </a:r>
            <a:r>
              <a:rPr lang="en-US" sz="1300" err="1">
                <a:latin typeface="Consolas"/>
                <a:ea typeface="+mn-lt"/>
                <a:cs typeface="+mn-lt"/>
              </a:rPr>
              <a:t>ethercat</a:t>
            </a:r>
            <a:r>
              <a:rPr lang="en-US" sz="13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Master </a:t>
            </a:r>
            <a:r>
              <a:rPr lang="en-US" sz="1300" err="1">
                <a:latin typeface="Consolas"/>
                <a:ea typeface="+mn-lt"/>
                <a:cs typeface="+mn-lt"/>
              </a:rPr>
              <a:t>master</a:t>
            </a:r>
            <a:r>
              <a:rPr lang="en-US" sz="1300">
                <a:latin typeface="Consolas"/>
                <a:ea typeface="+mn-lt"/>
                <a:cs typeface="+mn-lt"/>
              </a:rPr>
              <a:t>_;</a:t>
            </a:r>
            <a:endParaRPr lang="en-US" sz="1300">
              <a:latin typeface="Consolas"/>
            </a:endParaRPr>
          </a:p>
          <a:p>
            <a:r>
              <a:rPr lang="en-US" sz="1300" err="1">
                <a:latin typeface="Consolas"/>
                <a:ea typeface="+mn-lt"/>
                <a:cs typeface="+mn-lt"/>
              </a:rPr>
              <a:t>infineon</a:t>
            </a:r>
            <a:r>
              <a:rPr lang="en-US" sz="1300">
                <a:latin typeface="Consolas"/>
                <a:ea typeface="+mn-lt"/>
                <a:cs typeface="+mn-lt"/>
              </a:rPr>
              <a:t>::XMC4800RelaxKit xmc4800_relax_kit_;</a:t>
            </a:r>
            <a:endParaRPr lang="en-US"/>
          </a:p>
          <a:p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PlottingSharedMemory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* plots_;</a:t>
            </a: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void Foo()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 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plot[0].x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master_.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loop_cycle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();
  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plot[0].y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xmc4800_relax_kit_slave_.button_1();</a:t>
            </a:r>
            <a:endParaRPr lang="en-US" sz="1300">
              <a:solidFill>
                <a:srgbClr val="00B050"/>
              </a:solidFill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void main()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plots_ 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OpenOrCreateSharedMemory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PlottingSharedMemory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kPlottingSharedMemoryKey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);
  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sprintf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name, "button 1 state");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rows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1;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cols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1;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plot[0].enabled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true;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plot[0].subplot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0;</a:t>
            </a:r>
            <a:endParaRPr lang="en-US" sz="1300">
              <a:latin typeface="Consolas"/>
              <a:ea typeface="+mn-lt"/>
              <a:cs typeface="+mn-lt"/>
            </a:endParaRP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300">
                <a:latin typeface="Consolas"/>
                <a:ea typeface="+mn-lt"/>
                <a:cs typeface="+mn-lt"/>
              </a:rPr>
              <a:t>("enp0s31f6");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300">
                <a:latin typeface="Consolas"/>
                <a:ea typeface="+mn-lt"/>
                <a:cs typeface="+mn-lt"/>
              </a:rPr>
              <a:t>(1000*USEC_PER_SEC, 500*USEC_PER_SEC);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300">
                <a:latin typeface="Consolas"/>
                <a:ea typeface="+mn-lt"/>
                <a:cs typeface="+mn-lt"/>
              </a:rPr>
              <a:t>(&amp;Foo);</a:t>
            </a:r>
            <a:endParaRPr lang="en-US" sz="1300">
              <a:latin typeface="Consolas"/>
              <a:cs typeface="Helvetica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SetSlave</a:t>
            </a:r>
            <a:r>
              <a:rPr lang="en-US" sz="1300">
                <a:latin typeface="Consolas"/>
                <a:ea typeface="+mn-lt"/>
                <a:cs typeface="+mn-lt"/>
              </a:rPr>
              <a:t>(0,&amp;xmc4800_relax_kit_);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  </a:t>
            </a:r>
            <a:r>
              <a:rPr lang="en-US" sz="1300" err="1">
                <a:latin typeface="Consolas"/>
                <a:ea typeface="+mn-lt"/>
                <a:cs typeface="+mn-lt"/>
              </a:rPr>
              <a:t>master_.Start</a:t>
            </a:r>
            <a:r>
              <a:rPr lang="en-US" sz="1300">
                <a:latin typeface="Consolas"/>
                <a:ea typeface="+mn-lt"/>
                <a:cs typeface="+mn-lt"/>
              </a:rPr>
              <a:t>();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cs typeface="Helvetica"/>
              </a:rPr>
              <a:t>  </a:t>
            </a:r>
            <a:r>
              <a:rPr lang="en-US" sz="1300" err="1">
                <a:latin typeface="Consolas"/>
                <a:cs typeface="Helvetica"/>
              </a:rPr>
              <a:t>usleep</a:t>
            </a:r>
            <a:r>
              <a:rPr lang="en-US" sz="1300">
                <a:latin typeface="Consolas"/>
                <a:cs typeface="Helvetica"/>
              </a:rPr>
              <a:t>(10000); // run for 10 seconds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  </a:t>
            </a:r>
            <a:r>
              <a:rPr lang="en-US" sz="1300" err="1">
                <a:latin typeface="Consolas"/>
                <a:ea typeface="+mn-lt"/>
                <a:cs typeface="+mn-lt"/>
              </a:rPr>
              <a:t>master_.Stop</a:t>
            </a:r>
            <a:r>
              <a:rPr lang="en-US" sz="1300">
                <a:latin typeface="Consolas"/>
                <a:ea typeface="+mn-lt"/>
                <a:cs typeface="+mn-lt"/>
              </a:rPr>
              <a:t>();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cs typeface="Helvetica"/>
              </a:rPr>
              <a:t>}</a:t>
            </a:r>
          </a:p>
          <a:p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68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logging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41036" y="1029854"/>
            <a:ext cx="11102108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using namespace </a:t>
            </a:r>
            <a:r>
              <a:rPr lang="en-US" sz="1400" err="1">
                <a:latin typeface="Consolas"/>
                <a:ea typeface="+mn-lt"/>
                <a:cs typeface="+mn-lt"/>
              </a:rPr>
              <a:t>ethercat</a:t>
            </a:r>
            <a:r>
              <a:rPr lang="en-US" sz="14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Master </a:t>
            </a:r>
            <a:r>
              <a:rPr lang="en-US" sz="1400" err="1">
                <a:latin typeface="Consolas"/>
                <a:ea typeface="+mn-lt"/>
                <a:cs typeface="+mn-lt"/>
              </a:rPr>
              <a:t>master</a:t>
            </a:r>
            <a:r>
              <a:rPr lang="en-US" sz="1400">
                <a:latin typeface="Consolas"/>
                <a:ea typeface="+mn-lt"/>
                <a:cs typeface="+mn-lt"/>
              </a:rPr>
              <a:t>_;</a:t>
            </a:r>
            <a:endParaRPr lang="en-US"/>
          </a:p>
          <a:p>
            <a:r>
              <a:rPr lang="en-US" sz="1400" err="1">
                <a:latin typeface="Consolas"/>
                <a:ea typeface="+mn-lt"/>
                <a:cs typeface="+mn-lt"/>
              </a:rPr>
              <a:t>infineon</a:t>
            </a:r>
            <a:r>
              <a:rPr lang="en-US" sz="1400">
                <a:latin typeface="Consolas"/>
                <a:ea typeface="+mn-lt"/>
                <a:cs typeface="+mn-lt"/>
              </a:rPr>
              <a:t>::XMC4800RelaxKit xmc4800_relax_kit_;</a:t>
            </a:r>
            <a:endParaRPr lang="en-US"/>
          </a:p>
          <a:p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void Foo()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master_.pdo_log_.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WriteEntry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(1); // log slave 1</a:t>
            </a:r>
            <a:endParaRPr lang="en-US">
              <a:solidFill>
                <a:srgbClr val="00B050"/>
              </a:solidFill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void main()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400">
                <a:latin typeface="Consolas"/>
                <a:ea typeface="+mn-lt"/>
                <a:cs typeface="+mn-lt"/>
              </a:rPr>
              <a:t>("enp0s31f6");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400">
                <a:latin typeface="Consolas"/>
                <a:ea typeface="+mn-lt"/>
                <a:cs typeface="+mn-lt"/>
              </a:rPr>
              <a:t>(1000*USEC_PER_SEC, 500*USEC_PER_SEC);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400">
                <a:latin typeface="Consolas"/>
                <a:ea typeface="+mn-lt"/>
                <a:cs typeface="+mn-lt"/>
              </a:rPr>
              <a:t>(&amp;Foo);</a:t>
            </a:r>
            <a:endParaRPr lang="en-US" sz="1400">
              <a:latin typeface="Consolas"/>
              <a:cs typeface="Helvetica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SetSlave</a:t>
            </a:r>
            <a:r>
              <a:rPr lang="en-US" sz="1400">
                <a:latin typeface="Consolas"/>
                <a:ea typeface="+mn-lt"/>
                <a:cs typeface="+mn-lt"/>
              </a:rPr>
              <a:t>(1,&amp;xmc4800_relax_kit_);</a:t>
            </a:r>
            <a:endParaRPr lang="en-US" sz="1400">
              <a:latin typeface="Consolas"/>
            </a:endParaRP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Master_.Open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(1,"xmc4800_relax_kit.csv");</a:t>
            </a:r>
            <a:endParaRPr lang="en-US">
              <a:solidFill>
                <a:srgbClr val="00B050"/>
              </a:solidFill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master_.Start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cs typeface="Helvetica"/>
              </a:rPr>
              <a:t>  </a:t>
            </a:r>
            <a:r>
              <a:rPr lang="en-US" sz="1400" err="1">
                <a:latin typeface="Consolas"/>
                <a:cs typeface="Helvetica"/>
              </a:rPr>
              <a:t>usleep</a:t>
            </a:r>
            <a:r>
              <a:rPr lang="en-US" sz="1400">
                <a:latin typeface="Consolas"/>
                <a:cs typeface="Helvetica"/>
              </a:rPr>
              <a:t>(10000); // run for 10 seconds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master_.Stop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cs typeface="Helvetica"/>
              </a:rPr>
              <a:t>}</a:t>
            </a:r>
          </a:p>
          <a:p>
            <a:endParaRPr lang="en-US" sz="14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990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gtest example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393402" y="1043919"/>
            <a:ext cx="11625273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onsolas"/>
                <a:ea typeface="+mn-lt"/>
                <a:cs typeface="+mn-lt"/>
              </a:rPr>
              <a:t>// The fixture for testing class Project1. From google test primer.</a:t>
            </a:r>
            <a:endParaRPr lang="en-US" sz="1000">
              <a:latin typeface="Consolas"/>
            </a:endParaRPr>
          </a:p>
          <a:p>
            <a:r>
              <a:rPr lang="en-US" sz="1000" i="1">
                <a:latin typeface="Consolas"/>
                <a:ea typeface="+mn-lt"/>
                <a:cs typeface="+mn-lt"/>
              </a:rPr>
              <a:t>class</a:t>
            </a: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err="1">
                <a:latin typeface="Consolas"/>
                <a:ea typeface="+mn-lt"/>
                <a:cs typeface="+mn-lt"/>
              </a:rPr>
              <a:t>ExampleTest</a:t>
            </a:r>
            <a:r>
              <a:rPr lang="en-US" sz="1000">
                <a:latin typeface="Consolas"/>
                <a:ea typeface="+mn-lt"/>
                <a:cs typeface="+mn-lt"/>
              </a:rPr>
              <a:t> :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1000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public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::testing::Test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{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i="1">
                <a:latin typeface="Consolas"/>
                <a:ea typeface="+mn-lt"/>
                <a:cs typeface="+mn-lt"/>
              </a:rPr>
              <a:t>protected: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// You can remove any or all of the following functions if its body</a:t>
            </a:r>
            <a:r>
              <a:rPr lang="en-US" sz="1000">
                <a:latin typeface="Consolas"/>
              </a:rPr>
              <a:t> </a:t>
            </a:r>
            <a:r>
              <a:rPr lang="en-US" sz="1000">
                <a:latin typeface="Consolas"/>
                <a:ea typeface="+mn-lt"/>
                <a:cs typeface="+mn-lt"/>
              </a:rPr>
              <a:t>is empty.</a:t>
            </a:r>
            <a:endParaRPr lang="en-US" sz="1000">
              <a:latin typeface="Consolas"/>
            </a:endParaRPr>
          </a:p>
          <a:p>
            <a:endParaRPr lang="en-US" sz="1000">
              <a:latin typeface="Consolas" panose="020B0609020204030204" pitchFamily="49" charset="0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ExampleTest</a:t>
            </a:r>
            <a:r>
              <a:rPr lang="en-US" sz="1000">
                <a:latin typeface="Consolas"/>
                <a:ea typeface="+mn-lt"/>
                <a:cs typeface="+mn-lt"/>
              </a:rPr>
              <a:t>()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{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  // You can do set-up work for each test here.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}</a:t>
            </a:r>
            <a:endParaRPr lang="en-US" sz="1000">
              <a:latin typeface="Consolas"/>
            </a:endParaRPr>
          </a:p>
          <a:p>
            <a:endParaRPr lang="en-US" sz="1000">
              <a:latin typeface="Consolas" panose="020B0609020204030204" pitchFamily="49" charset="0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virtual ~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ExampleTest</a:t>
            </a:r>
            <a:r>
              <a:rPr lang="en-US" sz="1000">
                <a:latin typeface="Consolas"/>
                <a:ea typeface="+mn-lt"/>
                <a:cs typeface="+mn-lt"/>
              </a:rPr>
              <a:t>()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{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  // You can do clean-up work that doesn't throw exceptions here.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}</a:t>
            </a:r>
            <a:endParaRPr lang="en-US" sz="1000">
              <a:latin typeface="Consolas"/>
            </a:endParaRPr>
          </a:p>
          <a:p>
            <a:endParaRPr lang="en-US" sz="1000">
              <a:latin typeface="Consolas" panose="020B0609020204030204" pitchFamily="49" charset="0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// Per-test-suite set-up. Called before the first test in this test </a:t>
            </a:r>
            <a:r>
              <a:rPr lang="en-US" sz="1000" err="1">
                <a:latin typeface="Consolas"/>
                <a:ea typeface="+mn-lt"/>
                <a:cs typeface="+mn-lt"/>
              </a:rPr>
              <a:t>suite.Can</a:t>
            </a:r>
            <a:r>
              <a:rPr lang="en-US" sz="1000">
                <a:latin typeface="Consolas"/>
                <a:ea typeface="+mn-lt"/>
                <a:cs typeface="+mn-lt"/>
              </a:rPr>
              <a:t> be omitted if not needed.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static </a:t>
            </a:r>
            <a:r>
              <a:rPr lang="en-US" sz="1000" i="1">
                <a:latin typeface="Consolas"/>
                <a:ea typeface="+mn-lt"/>
                <a:cs typeface="+mn-lt"/>
              </a:rPr>
              <a:t>void</a:t>
            </a: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SetUpTestCase</a:t>
            </a:r>
            <a:r>
              <a:rPr lang="en-US" sz="1000">
                <a:latin typeface="Consolas"/>
                <a:ea typeface="+mn-lt"/>
                <a:cs typeface="+mn-lt"/>
              </a:rPr>
              <a:t>();</a:t>
            </a:r>
            <a:endParaRPr lang="en-US" sz="1000">
              <a:latin typeface="Consolas"/>
            </a:endParaRPr>
          </a:p>
          <a:p>
            <a:br>
              <a:rPr lang="en-US" sz="1000">
                <a:latin typeface="Consolas" panose="020B0609020204030204" pitchFamily="49" charset="0"/>
              </a:rPr>
            </a:br>
            <a:endParaRPr lang="en-US" sz="1000">
              <a:latin typeface="Consolas" panose="020B0609020204030204" pitchFamily="49" charset="0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// If the constructor and destructor are not enough for setting up and cleaning up each test, you can define the following methods: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virtual </a:t>
            </a:r>
            <a:r>
              <a:rPr lang="en-US" sz="1000" i="1">
                <a:latin typeface="Consolas"/>
                <a:ea typeface="+mn-lt"/>
                <a:cs typeface="+mn-lt"/>
              </a:rPr>
              <a:t>void</a:t>
            </a: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SetUp</a:t>
            </a:r>
            <a:r>
              <a:rPr lang="en-US" sz="1000">
                <a:latin typeface="Consolas"/>
                <a:ea typeface="+mn-lt"/>
                <a:cs typeface="+mn-lt"/>
              </a:rPr>
              <a:t>();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virtual </a:t>
            </a:r>
            <a:r>
              <a:rPr lang="en-US" sz="1000" i="1">
                <a:latin typeface="Consolas"/>
                <a:ea typeface="+mn-lt"/>
                <a:cs typeface="+mn-lt"/>
              </a:rPr>
              <a:t>void</a:t>
            </a: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TearDown</a:t>
            </a:r>
            <a:r>
              <a:rPr lang="en-US" sz="1000">
                <a:latin typeface="Consolas"/>
                <a:ea typeface="+mn-lt"/>
                <a:cs typeface="+mn-lt"/>
              </a:rPr>
              <a:t>(){};</a:t>
            </a:r>
            <a:endParaRPr lang="en-US" sz="1000">
              <a:latin typeface="Consolas"/>
            </a:endParaRPr>
          </a:p>
          <a:p>
            <a:br>
              <a:rPr lang="en-US" sz="1000">
                <a:latin typeface="Consolas" panose="020B0609020204030204" pitchFamily="49" charset="0"/>
              </a:rPr>
            </a:br>
            <a:endParaRPr lang="en-US" sz="1000">
              <a:latin typeface="Consolas" panose="020B0609020204030204" pitchFamily="49" charset="0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// Objects declared here can be used by all tests in the test case for the project.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</a:t>
            </a:r>
            <a:r>
              <a:rPr lang="en-US" sz="1000" err="1">
                <a:latin typeface="Consolas"/>
                <a:ea typeface="+mn-lt"/>
                <a:cs typeface="+mn-lt"/>
              </a:rPr>
              <a:t>ethercat</a:t>
            </a:r>
            <a:r>
              <a:rPr lang="en-US" sz="1000">
                <a:latin typeface="Consolas"/>
                <a:ea typeface="+mn-lt"/>
                <a:cs typeface="+mn-lt"/>
              </a:rPr>
              <a:t>::Master </a:t>
            </a:r>
            <a:r>
              <a:rPr lang="en-US" sz="1000" err="1">
                <a:latin typeface="Consolas"/>
                <a:ea typeface="+mn-lt"/>
                <a:cs typeface="+mn-lt"/>
              </a:rPr>
              <a:t>master</a:t>
            </a:r>
            <a:r>
              <a:rPr lang="en-US" sz="1000">
                <a:latin typeface="Consolas"/>
                <a:ea typeface="+mn-lt"/>
                <a:cs typeface="+mn-lt"/>
              </a:rPr>
              <a:t>_;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</a:t>
            </a:r>
            <a:r>
              <a:rPr lang="en-US" sz="1000" err="1">
                <a:latin typeface="Consolas"/>
                <a:ea typeface="+mn-lt"/>
                <a:cs typeface="+mn-lt"/>
              </a:rPr>
              <a:t>ethercat</a:t>
            </a:r>
            <a:r>
              <a:rPr lang="en-US" sz="1000">
                <a:latin typeface="Consolas"/>
                <a:ea typeface="+mn-lt"/>
                <a:cs typeface="+mn-lt"/>
              </a:rPr>
              <a:t>::</a:t>
            </a:r>
            <a:r>
              <a:rPr lang="en-US" sz="1000" err="1">
                <a:latin typeface="Consolas"/>
                <a:ea typeface="+mn-lt"/>
                <a:cs typeface="+mn-lt"/>
              </a:rPr>
              <a:t>infineon</a:t>
            </a:r>
            <a:r>
              <a:rPr lang="en-US" sz="1000">
                <a:latin typeface="Consolas"/>
                <a:ea typeface="+mn-lt"/>
                <a:cs typeface="+mn-lt"/>
              </a:rPr>
              <a:t>::XMC4800RelaxKit xmc4800_relax_kit_;</a:t>
            </a:r>
            <a:endParaRPr lang="en-US" sz="1000">
              <a:latin typeface="Consolas"/>
            </a:endParaRPr>
          </a:p>
          <a:p>
            <a:br>
              <a:rPr lang="en-US" sz="1000">
                <a:latin typeface="Consolas" panose="020B0609020204030204" pitchFamily="49" charset="0"/>
              </a:rPr>
            </a:b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i="1">
                <a:latin typeface="Consolas"/>
                <a:ea typeface="+mn-lt"/>
                <a:cs typeface="+mn-lt"/>
              </a:rPr>
              <a:t>public: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// control loop for test cases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 </a:t>
            </a:r>
            <a:r>
              <a:rPr lang="en-US" sz="1000" i="1">
                <a:latin typeface="Consolas"/>
                <a:ea typeface="+mn-lt"/>
                <a:cs typeface="+mn-lt"/>
              </a:rPr>
              <a:t>void</a:t>
            </a:r>
            <a:r>
              <a:rPr lang="en-US" sz="1000">
                <a:latin typeface="Consolas"/>
                <a:ea typeface="+mn-lt"/>
                <a:cs typeface="+mn-lt"/>
              </a:rPr>
              <a:t> 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MonitorButtonPress</a:t>
            </a:r>
            <a:r>
              <a:rPr lang="en-US" sz="1000">
                <a:latin typeface="Consolas"/>
                <a:ea typeface="+mn-lt"/>
                <a:cs typeface="+mn-lt"/>
              </a:rPr>
              <a:t>(</a:t>
            </a:r>
            <a:r>
              <a:rPr lang="en-US" sz="1000" i="1">
                <a:latin typeface="Consolas"/>
                <a:ea typeface="+mn-lt"/>
                <a:cs typeface="+mn-lt"/>
              </a:rPr>
              <a:t>bool</a:t>
            </a:r>
            <a:r>
              <a:rPr lang="en-US" sz="1000">
                <a:latin typeface="Consolas"/>
                <a:ea typeface="+mn-lt"/>
                <a:cs typeface="+mn-lt"/>
              </a:rPr>
              <a:t>* </a:t>
            </a:r>
            <a:r>
              <a:rPr lang="en-US" sz="1000" i="1" err="1">
                <a:latin typeface="Consolas"/>
                <a:ea typeface="+mn-lt"/>
                <a:cs typeface="+mn-lt"/>
              </a:rPr>
              <a:t>is_complete</a:t>
            </a:r>
            <a:r>
              <a:rPr lang="en-US" sz="1000">
                <a:latin typeface="Consolas"/>
                <a:ea typeface="+mn-lt"/>
                <a:cs typeface="+mn-lt"/>
              </a:rPr>
              <a:t>);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};</a:t>
            </a:r>
            <a:endParaRPr lang="en-US" sz="1000">
              <a:latin typeface="Consolas"/>
            </a:endParaRPr>
          </a:p>
          <a:p>
            <a:endParaRPr lang="en-US" sz="1000">
              <a:latin typeface="Consolas" panose="020B0609020204030204" pitchFamily="49" charset="0"/>
              <a:cs typeface="Helvetica"/>
            </a:endParaRPr>
          </a:p>
          <a:p>
            <a:endParaRPr lang="en-US" sz="1000">
              <a:latin typeface="Consolas" panose="020B0609020204030204" pitchFamily="49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0832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gtest example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393402" y="1043919"/>
            <a:ext cx="528813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0" i="1">
                <a:effectLst/>
                <a:latin typeface="Consolas"/>
              </a:rPr>
              <a:t>void</a:t>
            </a:r>
            <a:r>
              <a:rPr lang="en-US" sz="1000" b="0">
                <a:effectLst/>
                <a:latin typeface="Consolas"/>
              </a:rPr>
              <a:t> </a:t>
            </a:r>
            <a:r>
              <a:rPr lang="en-US" sz="1000" b="0" err="1">
                <a:effectLst/>
                <a:latin typeface="Consolas"/>
              </a:rPr>
              <a:t>ExampleTest</a:t>
            </a:r>
            <a:r>
              <a:rPr lang="en-US" sz="1000" b="0">
                <a:effectLst/>
                <a:latin typeface="Consolas"/>
              </a:rPr>
              <a:t>::</a:t>
            </a:r>
            <a:r>
              <a:rPr lang="en-US" sz="1000" b="0" err="1">
                <a:effectLst/>
                <a:latin typeface="Consolas"/>
              </a:rPr>
              <a:t>SetUpTestCase</a:t>
            </a:r>
            <a:r>
              <a:rPr lang="en-US" sz="1000" b="0">
                <a:effectLst/>
                <a:latin typeface="Consolas"/>
              </a:rPr>
              <a:t>()</a:t>
            </a:r>
          </a:p>
          <a:p>
            <a:r>
              <a:rPr lang="en-US" sz="1000" b="0">
                <a:effectLst/>
                <a:latin typeface="Consolas"/>
              </a:rPr>
              <a:t>{</a:t>
            </a:r>
          </a:p>
          <a:p>
            <a:r>
              <a:rPr lang="en-US" sz="1000" b="0">
                <a:effectLst/>
                <a:latin typeface="Consolas"/>
              </a:rPr>
              <a:t> </a:t>
            </a:r>
            <a:r>
              <a:rPr lang="en-US" sz="1000">
                <a:latin typeface="Consolas"/>
              </a:rPr>
              <a:t> std::</a:t>
            </a:r>
            <a:r>
              <a:rPr lang="en-US" sz="1000" err="1">
                <a:latin typeface="Consolas"/>
              </a:rPr>
              <a:t>cout</a:t>
            </a:r>
            <a:r>
              <a:rPr lang="en-US" sz="1000">
                <a:latin typeface="Consolas"/>
              </a:rPr>
              <a:t> &lt;&lt; "These tests</a:t>
            </a:r>
            <a:r>
              <a:rPr lang="en-US" sz="1000" b="0">
                <a:effectLst/>
                <a:latin typeface="Consolas"/>
              </a:rPr>
              <a:t> </a:t>
            </a:r>
            <a:r>
              <a:rPr lang="en-US" sz="1000">
                <a:latin typeface="Consolas"/>
              </a:rPr>
              <a:t>require the</a:t>
            </a:r>
            <a:r>
              <a:rPr lang="en-US" sz="1000" b="0">
                <a:effectLst/>
                <a:latin typeface="Consolas"/>
              </a:rPr>
              <a:t> XMC4800 </a:t>
            </a:r>
            <a:r>
              <a:rPr lang="en-US" sz="1000" b="0" err="1">
                <a:effectLst/>
                <a:latin typeface="Consolas"/>
              </a:rPr>
              <a:t>RelaxKit</a:t>
            </a:r>
            <a:r>
              <a:rPr lang="en-US" sz="1000">
                <a:latin typeface="Consolas"/>
              </a:rPr>
              <a:t>. ";</a:t>
            </a:r>
          </a:p>
          <a:p>
            <a:r>
              <a:rPr lang="en-US" sz="1000">
                <a:latin typeface="Consolas"/>
              </a:rPr>
              <a:t>  std::</a:t>
            </a:r>
            <a:r>
              <a:rPr lang="en-US" sz="1000" err="1">
                <a:latin typeface="Consolas"/>
              </a:rPr>
              <a:t>cout</a:t>
            </a:r>
            <a:r>
              <a:rPr lang="en-US" sz="1000">
                <a:latin typeface="Consolas"/>
              </a:rPr>
              <a:t> &lt;&lt; "Hit enter when ready." &lt;&lt; std::</a:t>
            </a:r>
            <a:r>
              <a:rPr lang="en-US" sz="1000" err="1">
                <a:latin typeface="Consolas"/>
              </a:rPr>
              <a:t>endl</a:t>
            </a:r>
            <a:r>
              <a:rPr lang="en-US" sz="1000">
                <a:latin typeface="Consolas"/>
              </a:rPr>
              <a:t>;</a:t>
            </a:r>
            <a:endParaRPr lang="en-US"/>
          </a:p>
          <a:p>
            <a:r>
              <a:rPr lang="en-US" sz="1000">
                <a:latin typeface="Consolas"/>
              </a:rPr>
              <a:t>  std::</a:t>
            </a:r>
            <a:r>
              <a:rPr lang="en-US" sz="1000" err="1">
                <a:latin typeface="Consolas"/>
              </a:rPr>
              <a:t>cin.get</a:t>
            </a:r>
            <a:r>
              <a:rPr lang="en-US" sz="1000">
                <a:latin typeface="Consolas"/>
              </a:rPr>
              <a:t>();</a:t>
            </a:r>
            <a:endParaRPr lang="en-US" sz="1000" b="0">
              <a:effectLst/>
              <a:latin typeface="Consolas"/>
            </a:endParaRPr>
          </a:p>
          <a:p>
            <a:r>
              <a:rPr lang="en-US" sz="1000" b="0">
                <a:effectLst/>
                <a:latin typeface="Consolas"/>
              </a:rPr>
              <a:t>}</a:t>
            </a:r>
            <a:endParaRPr lang="en-US"/>
          </a:p>
          <a:p>
            <a:br>
              <a:rPr lang="en-US" sz="1000" b="0">
                <a:effectLst/>
                <a:latin typeface="Consolas" panose="020B0609020204030204" pitchFamily="49" charset="0"/>
              </a:rPr>
            </a:br>
            <a:r>
              <a:rPr lang="en-US" sz="1000" b="0" i="1">
                <a:effectLst/>
                <a:latin typeface="Consolas"/>
              </a:rPr>
              <a:t>void</a:t>
            </a:r>
            <a:r>
              <a:rPr lang="en-US" sz="1000" b="0">
                <a:effectLst/>
                <a:latin typeface="Consolas"/>
              </a:rPr>
              <a:t> </a:t>
            </a:r>
            <a:r>
              <a:rPr lang="en-US" sz="1000" b="0" err="1">
                <a:effectLst/>
                <a:latin typeface="Consolas"/>
              </a:rPr>
              <a:t>ExampleTest</a:t>
            </a:r>
            <a:r>
              <a:rPr lang="en-US" sz="1000" b="0">
                <a:effectLst/>
                <a:latin typeface="Consolas"/>
              </a:rPr>
              <a:t>::</a:t>
            </a:r>
            <a:r>
              <a:rPr lang="en-US" sz="1000" b="0" err="1">
                <a:effectLst/>
                <a:latin typeface="Consolas"/>
              </a:rPr>
              <a:t>SetUp</a:t>
            </a:r>
            <a:r>
              <a:rPr lang="en-US" sz="1000" b="0">
                <a:effectLst/>
                <a:latin typeface="Consolas"/>
              </a:rPr>
              <a:t>()</a:t>
            </a:r>
          </a:p>
          <a:p>
            <a:r>
              <a:rPr lang="en-US" sz="1000" b="0">
                <a:effectLst/>
                <a:latin typeface="Consolas"/>
              </a:rPr>
              <a:t>{</a:t>
            </a:r>
          </a:p>
          <a:p>
            <a:r>
              <a:rPr lang="en-US" sz="1000" b="0">
                <a:effectLst/>
                <a:latin typeface="Consolas"/>
              </a:rPr>
              <a:t>  master_.</a:t>
            </a:r>
            <a:r>
              <a:rPr lang="en-US" sz="1000" b="0" err="1">
                <a:effectLst/>
                <a:latin typeface="Consolas"/>
              </a:rPr>
              <a:t>SetEthernetAdapterName</a:t>
            </a:r>
            <a:r>
              <a:rPr lang="en-US" sz="1000" b="0">
                <a:effectLst/>
                <a:latin typeface="Consolas"/>
              </a:rPr>
              <a:t>("enp0s31f6");</a:t>
            </a:r>
          </a:p>
          <a:p>
            <a:r>
              <a:rPr lang="en-US" sz="1000" b="0">
                <a:effectLst/>
                <a:latin typeface="Consolas"/>
              </a:rPr>
              <a:t>  master_.</a:t>
            </a:r>
            <a:r>
              <a:rPr lang="en-US" sz="1000" b="0" err="1">
                <a:effectLst/>
                <a:latin typeface="Consolas"/>
              </a:rPr>
              <a:t>SetDcCycleTime</a:t>
            </a:r>
            <a:r>
              <a:rPr lang="en-US" sz="1000" b="0">
                <a:effectLst/>
                <a:latin typeface="Consolas"/>
              </a:rPr>
              <a:t>(1000000, 500000);  // 1 </a:t>
            </a:r>
            <a:r>
              <a:rPr lang="en-US" sz="1000" b="0" err="1">
                <a:effectLst/>
                <a:latin typeface="Consolas"/>
              </a:rPr>
              <a:t>ms</a:t>
            </a:r>
            <a:r>
              <a:rPr lang="en-US" sz="1000" b="0">
                <a:effectLst/>
                <a:latin typeface="Consolas"/>
              </a:rPr>
              <a:t>, 500 </a:t>
            </a:r>
            <a:r>
              <a:rPr lang="en-US" sz="1000" b="0" err="1">
                <a:effectLst/>
                <a:latin typeface="Consolas"/>
              </a:rPr>
              <a:t>usec</a:t>
            </a:r>
            <a:endParaRPr lang="en-US" sz="1000" b="0">
              <a:effectLst/>
              <a:latin typeface="Consolas"/>
            </a:endParaRPr>
          </a:p>
          <a:p>
            <a:r>
              <a:rPr lang="en-US" sz="1000" b="0">
                <a:effectLst/>
                <a:latin typeface="Consolas"/>
              </a:rPr>
              <a:t>  master_.</a:t>
            </a:r>
            <a:r>
              <a:rPr lang="en-US" sz="1000" b="0" err="1">
                <a:effectLst/>
                <a:latin typeface="Consolas"/>
              </a:rPr>
              <a:t>SetSlave</a:t>
            </a:r>
            <a:r>
              <a:rPr lang="en-US" sz="1000" b="0">
                <a:effectLst/>
                <a:latin typeface="Consolas"/>
              </a:rPr>
              <a:t>(&amp;xmc4800_relax_kit_, 1);</a:t>
            </a:r>
          </a:p>
          <a:p>
            <a:r>
              <a:rPr lang="en-US" sz="1000" b="0">
                <a:effectLst/>
                <a:latin typeface="Consolas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1AF5C-0F67-4910-A974-C05E939B0405}"/>
              </a:ext>
            </a:extLst>
          </p:cNvPr>
          <p:cNvSpPr txBox="1"/>
          <p:nvPr/>
        </p:nvSpPr>
        <p:spPr>
          <a:xfrm>
            <a:off x="6093933" y="1043918"/>
            <a:ext cx="5837933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rgbClr val="00B050"/>
                </a:solidFill>
                <a:latin typeface="Consolas"/>
              </a:rPr>
              <a:t>void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 </a:t>
            </a:r>
            <a:r>
              <a:rPr lang="en-US" sz="1000" err="1">
                <a:solidFill>
                  <a:srgbClr val="00B050"/>
                </a:solidFill>
                <a:latin typeface="Consolas"/>
              </a:rPr>
              <a:t>ExampleTest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::</a:t>
            </a:r>
            <a:r>
              <a:rPr lang="en-US" sz="1000" err="1">
                <a:solidFill>
                  <a:srgbClr val="00B050"/>
                </a:solidFill>
                <a:latin typeface="Consolas"/>
              </a:rPr>
              <a:t>MonitorButtonPress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(</a:t>
            </a:r>
            <a:r>
              <a:rPr lang="en-US" sz="1000" i="1">
                <a:solidFill>
                  <a:srgbClr val="00B050"/>
                </a:solidFill>
                <a:latin typeface="Consolas"/>
              </a:rPr>
              <a:t>bool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* </a:t>
            </a:r>
            <a:r>
              <a:rPr lang="en-US" sz="1000" i="1" err="1">
                <a:solidFill>
                  <a:srgbClr val="00B050"/>
                </a:solidFill>
                <a:latin typeface="Consolas"/>
              </a:rPr>
              <a:t>is_pressed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)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{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 if (xmc_relax_kit_.</a:t>
            </a:r>
            <a:r>
              <a:rPr lang="en-US" sz="1000">
                <a:solidFill>
                  <a:schemeClr val="accent1"/>
                </a:solidFill>
                <a:latin typeface="Consolas"/>
              </a:rPr>
              <a:t>button_1()</a:t>
            </a:r>
            <a:r>
              <a:rPr lang="en-US" sz="1000">
                <a:latin typeface="Consolas"/>
              </a:rPr>
              <a:t>) {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   xmc_relax_kit_.</a:t>
            </a:r>
            <a:r>
              <a:rPr lang="en-US" sz="1000" err="1">
                <a:solidFill>
                  <a:schemeClr val="accent5">
                    <a:lumMod val="75000"/>
                  </a:schemeClr>
                </a:solidFill>
                <a:latin typeface="Consolas"/>
              </a:rPr>
              <a:t>set_PHY_led</a:t>
            </a:r>
            <a:r>
              <a:rPr lang="en-US" sz="1000">
                <a:latin typeface="Consolas"/>
              </a:rPr>
              <a:t>(1,true)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   *</a:t>
            </a:r>
            <a:r>
              <a:rPr lang="en-US" sz="1000" err="1">
                <a:latin typeface="Consolas"/>
              </a:rPr>
              <a:t>is_pressed</a:t>
            </a:r>
            <a:r>
              <a:rPr lang="en-US" sz="1000">
                <a:latin typeface="Consolas"/>
              </a:rPr>
              <a:t> = true;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 } else {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   *</a:t>
            </a:r>
            <a:r>
              <a:rPr lang="en-US" sz="1000" i="1" err="1">
                <a:latin typeface="Consolas"/>
              </a:rPr>
              <a:t>is_pressed</a:t>
            </a:r>
            <a:r>
              <a:rPr lang="en-US" sz="1000">
                <a:latin typeface="Consolas"/>
              </a:rPr>
              <a:t> = false;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  }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}</a:t>
            </a:r>
            <a:endParaRPr lang="en-US"/>
          </a:p>
          <a:p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TEST_F(</a:t>
            </a:r>
            <a:r>
              <a:rPr lang="en-US" sz="1000" b="0" err="1">
                <a:solidFill>
                  <a:srgbClr val="00B050"/>
                </a:solidFill>
                <a:effectLst/>
                <a:latin typeface="Consolas"/>
              </a:rPr>
              <a:t>ExampleTest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, </a:t>
            </a:r>
            <a:r>
              <a:rPr lang="en-US" sz="1000" err="1">
                <a:solidFill>
                  <a:srgbClr val="00B050"/>
                </a:solidFill>
                <a:latin typeface="Consolas"/>
              </a:rPr>
              <a:t>Hardstop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)</a:t>
            </a:r>
            <a:endParaRPr lang="en-US">
              <a:cs typeface="Helvetica"/>
            </a:endParaRPr>
          </a:p>
          <a:p>
            <a:r>
              <a:rPr lang="en-US" sz="1000" b="0">
                <a:effectLst/>
                <a:latin typeface="Consolas"/>
              </a:rPr>
              <a:t>{</a:t>
            </a:r>
          </a:p>
          <a:p>
            <a:r>
              <a:rPr lang="en-US" sz="1000" b="0">
                <a:effectLst/>
                <a:latin typeface="Consolas"/>
              </a:rPr>
              <a:t>  </a:t>
            </a:r>
            <a:r>
              <a:rPr lang="en-US" sz="1000" b="0" i="1">
                <a:effectLst/>
                <a:latin typeface="Consolas"/>
              </a:rPr>
              <a:t>bool</a:t>
            </a:r>
            <a:r>
              <a:rPr lang="en-US" sz="1000" b="0">
                <a:effectLst/>
                <a:latin typeface="Consolas"/>
              </a:rPr>
              <a:t> </a:t>
            </a:r>
            <a:r>
              <a:rPr lang="en-US" sz="1000" b="0" err="1">
                <a:effectLst/>
                <a:latin typeface="Consolas"/>
              </a:rPr>
              <a:t>is_</a:t>
            </a:r>
            <a:r>
              <a:rPr lang="en-US" sz="1000" err="1">
                <a:latin typeface="Consolas"/>
              </a:rPr>
              <a:t>pressed</a:t>
            </a:r>
            <a:r>
              <a:rPr lang="en-US" sz="1000" b="0">
                <a:effectLst/>
                <a:latin typeface="Consolas"/>
              </a:rPr>
              <a:t> = false;</a:t>
            </a:r>
          </a:p>
          <a:p>
            <a:r>
              <a:rPr lang="en-US" sz="1000" b="0">
                <a:effectLst/>
                <a:latin typeface="Consolas"/>
              </a:rPr>
              <a:t>  master_.</a:t>
            </a:r>
            <a:r>
              <a:rPr lang="en-US" sz="1000" b="0" err="1">
                <a:solidFill>
                  <a:srgbClr val="00B050"/>
                </a:solidFill>
                <a:effectLst/>
                <a:latin typeface="Consolas"/>
              </a:rPr>
              <a:t>SetLoopFunction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(std::bind(&amp;</a:t>
            </a:r>
            <a:r>
              <a:rPr lang="en-US" sz="1000" b="0" err="1">
                <a:solidFill>
                  <a:srgbClr val="00B050"/>
                </a:solidFill>
                <a:effectLst/>
                <a:latin typeface="Consolas"/>
              </a:rPr>
              <a:t>ExampleTest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::</a:t>
            </a:r>
            <a:r>
              <a:rPr lang="en-US" sz="1000" err="1">
                <a:solidFill>
                  <a:srgbClr val="00B050"/>
                </a:solidFill>
                <a:latin typeface="Consolas"/>
              </a:rPr>
              <a:t>MonitorButtonPress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, 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solidFill>
                  <a:srgbClr val="00B050"/>
                </a:solidFill>
                <a:latin typeface="Consolas"/>
              </a:rPr>
              <a:t>                                    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this</a:t>
            </a:r>
            <a:r>
              <a:rPr lang="en-US" sz="1000">
                <a:solidFill>
                  <a:srgbClr val="00B050"/>
                </a:solidFill>
                <a:latin typeface="Consolas"/>
              </a:rPr>
              <a:t>,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1000">
                <a:solidFill>
                  <a:srgbClr val="00B050"/>
                </a:solidFill>
                <a:latin typeface="Consolas"/>
              </a:rPr>
              <a:t>                                    &amp;</a:t>
            </a:r>
            <a:r>
              <a:rPr lang="en-US" sz="1000" b="0" err="1">
                <a:solidFill>
                  <a:srgbClr val="00B050"/>
                </a:solidFill>
                <a:effectLst/>
                <a:latin typeface="Consolas"/>
              </a:rPr>
              <a:t>is_</a:t>
            </a:r>
            <a:r>
              <a:rPr lang="en-US" sz="1000" err="1">
                <a:solidFill>
                  <a:srgbClr val="00B050"/>
                </a:solidFill>
                <a:latin typeface="Consolas"/>
              </a:rPr>
              <a:t>pressed</a:t>
            </a:r>
            <a:r>
              <a:rPr lang="en-US" sz="1000" b="0">
                <a:solidFill>
                  <a:srgbClr val="00B050"/>
                </a:solidFill>
                <a:effectLst/>
                <a:latin typeface="Consolas"/>
              </a:rPr>
              <a:t>));</a:t>
            </a:r>
            <a:br>
              <a:rPr lang="en-US" sz="1000" b="0">
                <a:effectLst/>
                <a:latin typeface="Consolas" panose="020B0609020204030204" pitchFamily="49" charset="0"/>
              </a:rPr>
            </a:br>
            <a:r>
              <a:rPr lang="en-US" sz="1000" b="0">
                <a:effectLst/>
                <a:latin typeface="Consolas"/>
              </a:rPr>
              <a:t>  </a:t>
            </a:r>
            <a:r>
              <a:rPr lang="en-US" sz="1000" b="0" err="1">
                <a:effectLst/>
                <a:latin typeface="Consolas"/>
              </a:rPr>
              <a:t>master_.Start</a:t>
            </a:r>
            <a:r>
              <a:rPr lang="en-US" sz="1000" b="0">
                <a:effectLst/>
                <a:latin typeface="Consolas"/>
              </a:rPr>
              <a:t>();</a:t>
            </a:r>
            <a:endParaRPr lang="en-US">
              <a:cs typeface="Helvetica"/>
            </a:endParaRPr>
          </a:p>
          <a:p>
            <a:r>
              <a:rPr lang="en-US" sz="1000" b="0">
                <a:effectLst/>
                <a:latin typeface="Consolas"/>
              </a:rPr>
              <a:t>  while </a:t>
            </a:r>
            <a:r>
              <a:rPr lang="en-US" sz="1000">
                <a:latin typeface="Consolas"/>
              </a:rPr>
              <a:t>(true)</a:t>
            </a:r>
            <a:r>
              <a:rPr lang="en-US" sz="1000" b="0">
                <a:effectLst/>
                <a:latin typeface="Consolas"/>
              </a:rPr>
              <a:t> {</a:t>
            </a:r>
          </a:p>
          <a:p>
            <a:r>
              <a:rPr lang="en-US" sz="1000">
                <a:latin typeface="Consolas"/>
              </a:rPr>
              <a:t>    if (is_pressed || master_.</a:t>
            </a:r>
            <a:r>
              <a:rPr lang="en-US" sz="1000" err="1">
                <a:latin typeface="Consolas"/>
              </a:rPr>
              <a:t>LoopCount</a:t>
            </a:r>
            <a:r>
              <a:rPr lang="en-US" sz="1000">
                <a:latin typeface="Consolas"/>
              </a:rPr>
              <a:t>() &gt; 5000){</a:t>
            </a:r>
          </a:p>
          <a:p>
            <a:r>
              <a:rPr lang="en-US" sz="1000">
                <a:latin typeface="Consolas"/>
              </a:rPr>
              <a:t>      break;</a:t>
            </a:r>
          </a:p>
          <a:p>
            <a:r>
              <a:rPr lang="en-US" sz="1000">
                <a:latin typeface="Consolas"/>
              </a:rPr>
              <a:t>    }</a:t>
            </a:r>
          </a:p>
          <a:p>
            <a:r>
              <a:rPr lang="en-US" sz="1000" b="0">
                <a:effectLst/>
                <a:latin typeface="Consolas"/>
              </a:rPr>
              <a:t>    </a:t>
            </a:r>
            <a:r>
              <a:rPr lang="en-US" sz="1000" b="0" err="1">
                <a:effectLst/>
                <a:latin typeface="Consolas"/>
              </a:rPr>
              <a:t>usleep</a:t>
            </a:r>
            <a:r>
              <a:rPr lang="en-US" sz="1000" b="0">
                <a:effectLst/>
                <a:latin typeface="Consolas"/>
              </a:rPr>
              <a:t>(1000);</a:t>
            </a:r>
          </a:p>
          <a:p>
            <a:r>
              <a:rPr lang="en-US" sz="1000" b="0">
                <a:effectLst/>
                <a:latin typeface="Consolas"/>
              </a:rPr>
              <a:t>  }</a:t>
            </a:r>
          </a:p>
          <a:p>
            <a:r>
              <a:rPr lang="en-US" sz="1000" b="0">
                <a:effectLst/>
                <a:latin typeface="Consolas"/>
              </a:rPr>
              <a:t>  </a:t>
            </a:r>
            <a:r>
              <a:rPr lang="en-US" sz="1000" b="0" err="1">
                <a:effectLst/>
                <a:latin typeface="Consolas"/>
              </a:rPr>
              <a:t>master_.Stop</a:t>
            </a:r>
            <a:r>
              <a:rPr lang="en-US" sz="1000" b="0">
                <a:effectLst/>
                <a:latin typeface="Consolas"/>
              </a:rPr>
              <a:t>();</a:t>
            </a:r>
          </a:p>
          <a:p>
            <a:br>
              <a:rPr lang="en-US" sz="1000" b="0">
                <a:effectLst/>
                <a:latin typeface="Consolas" panose="020B0609020204030204" pitchFamily="49" charset="0"/>
              </a:rPr>
            </a:br>
            <a:r>
              <a:rPr lang="en-US" sz="1000" b="0">
                <a:effectLst/>
                <a:latin typeface="Consolas"/>
              </a:rPr>
              <a:t>  // pass fail criteria</a:t>
            </a:r>
          </a:p>
          <a:p>
            <a:r>
              <a:rPr lang="en-US" sz="1000" b="0">
                <a:effectLst/>
                <a:latin typeface="Consolas"/>
              </a:rPr>
              <a:t>  </a:t>
            </a:r>
            <a:r>
              <a:rPr lang="en-US" sz="1000" b="0">
                <a:solidFill>
                  <a:srgbClr val="FF0000"/>
                </a:solidFill>
                <a:effectLst/>
                <a:latin typeface="Consolas"/>
              </a:rPr>
              <a:t>EXPECT_EQ</a:t>
            </a:r>
            <a:r>
              <a:rPr lang="en-US" sz="1000" b="0">
                <a:effectLst/>
                <a:latin typeface="Consolas"/>
              </a:rPr>
              <a:t>(xmc4800_relax_kit_.PHY_led(1), </a:t>
            </a:r>
            <a:r>
              <a:rPr lang="en-US" sz="1000">
                <a:latin typeface="Consolas"/>
              </a:rPr>
              <a:t>false);</a:t>
            </a:r>
            <a:endParaRPr lang="en-US" sz="1000" b="0">
              <a:effectLst/>
              <a:latin typeface="Consolas" panose="020B0609020204030204" pitchFamily="49" charset="0"/>
            </a:endParaRPr>
          </a:p>
          <a:p>
            <a:r>
              <a:rPr lang="en-US" sz="1000" b="0">
                <a:effectLst/>
                <a:latin typeface="Consolas"/>
              </a:rPr>
              <a:t>}</a:t>
            </a:r>
          </a:p>
          <a:p>
            <a:endParaRPr lang="en-US" sz="1000">
              <a:latin typeface="Consolas" panose="020B0609020204030204" pitchFamily="49" charset="0"/>
              <a:cs typeface="Helvetica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5C2949A1-B770-49E9-B4E2-C9CABB4C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6" y="3891282"/>
            <a:ext cx="2743200" cy="2335639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9D7B8931-86C4-4E4E-B24C-F5CC1A43149B}"/>
              </a:ext>
            </a:extLst>
          </p:cNvPr>
          <p:cNvSpPr/>
          <p:nvPr/>
        </p:nvSpPr>
        <p:spPr>
          <a:xfrm>
            <a:off x="1529787" y="5058696"/>
            <a:ext cx="154330" cy="5401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97AABD-5898-4489-B43E-7050C311A063}"/>
              </a:ext>
            </a:extLst>
          </p:cNvPr>
          <p:cNvSpPr/>
          <p:nvPr/>
        </p:nvSpPr>
        <p:spPr>
          <a:xfrm>
            <a:off x="4412003" y="4870168"/>
            <a:ext cx="916329" cy="9163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Helvetica"/>
              </a:rPr>
              <a:t>joint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E04C-722E-4978-9F76-B551FB7914AB}"/>
              </a:ext>
            </a:extLst>
          </p:cNvPr>
          <p:cNvSpPr/>
          <p:nvPr/>
        </p:nvSpPr>
        <p:spPr>
          <a:xfrm rot="-3720000">
            <a:off x="2601471" y="2309951"/>
            <a:ext cx="424405" cy="38582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2D5CF-CFDD-456E-9030-332D42EC2AB5}"/>
              </a:ext>
            </a:extLst>
          </p:cNvPr>
          <p:cNvCxnSpPr/>
          <p:nvPr/>
        </p:nvCxnSpPr>
        <p:spPr>
          <a:xfrm>
            <a:off x="723778" y="4692930"/>
            <a:ext cx="3732833" cy="781292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D102AA-461A-4007-B7D6-31948976869B}"/>
              </a:ext>
            </a:extLst>
          </p:cNvPr>
          <p:cNvSpPr txBox="1"/>
          <p:nvPr/>
        </p:nvSpPr>
        <p:spPr>
          <a:xfrm rot="660000">
            <a:off x="2524389" y="5283259"/>
            <a:ext cx="2145174" cy="348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Expected joint limit</a:t>
            </a:r>
            <a:endParaRPr lang="en-US" sz="1600">
              <a:solidFill>
                <a:srgbClr val="00B050"/>
              </a:solidFill>
              <a:cs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76229-7283-4B60-8265-36AD887C489D}"/>
              </a:ext>
            </a:extLst>
          </p:cNvPr>
          <p:cNvSpPr txBox="1"/>
          <p:nvPr/>
        </p:nvSpPr>
        <p:spPr>
          <a:xfrm>
            <a:off x="1667357" y="552558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1"/>
                </a:solidFill>
              </a:rPr>
              <a:t>button</a:t>
            </a:r>
            <a:endParaRPr lang="en-US">
              <a:solidFill>
                <a:schemeClr val="accent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3176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53EC6E-BCF7-4730-8048-7729DE6E8ED7}"/>
              </a:ext>
            </a:extLst>
          </p:cNvPr>
          <p:cNvSpPr/>
          <p:nvPr/>
        </p:nvSpPr>
        <p:spPr>
          <a:xfrm>
            <a:off x="6091789" y="926139"/>
            <a:ext cx="6095999" cy="59276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Helvetica"/>
              </a:rPr>
              <a:t>Embedded Hardware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002DB-4E95-40DA-95A8-AE8C96ED2FA2}"/>
              </a:ext>
            </a:extLst>
          </p:cNvPr>
          <p:cNvSpPr/>
          <p:nvPr/>
        </p:nvSpPr>
        <p:spPr>
          <a:xfrm>
            <a:off x="-4210" y="926139"/>
            <a:ext cx="7490601" cy="5927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Helvetica"/>
              </a:rPr>
              <a:t>Linux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8162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SDO in </a:t>
            </a:r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flexiv_ecat_server</a:t>
            </a:r>
            <a:endParaRPr lang="en-US" sz="3600">
              <a:solidFill>
                <a:srgbClr val="FFFFFF"/>
              </a:solidFill>
              <a:latin typeface="Arial Rounded MT Bold"/>
              <a:cs typeface="Helvetica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A41CD0B1-E11B-466A-A495-D1650F50747B}"/>
              </a:ext>
            </a:extLst>
          </p:cNvPr>
          <p:cNvSpPr/>
          <p:nvPr/>
        </p:nvSpPr>
        <p:spPr>
          <a:xfrm>
            <a:off x="5284381" y="3220141"/>
            <a:ext cx="1701208" cy="10632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Helvetica"/>
              </a:rPr>
              <a:t>Master</a:t>
            </a:r>
            <a:endParaRPr lang="en-US"/>
          </a:p>
          <a:p>
            <a:pPr algn="ctr"/>
            <a:r>
              <a:rPr lang="en-US">
                <a:cs typeface="Helvetica"/>
              </a:rPr>
              <a:t>(wrapper for SOEM)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1BC99B6-D490-4CC3-BA3B-B41BDACCB00F}"/>
              </a:ext>
            </a:extLst>
          </p:cNvPr>
          <p:cNvSpPr/>
          <p:nvPr/>
        </p:nvSpPr>
        <p:spPr>
          <a:xfrm>
            <a:off x="2138915" y="1899931"/>
            <a:ext cx="1904997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1</a:t>
            </a:r>
            <a:endParaRPr lang="en-US"/>
          </a:p>
          <a:p>
            <a:pPr algn="ctr"/>
            <a:r>
              <a:rPr lang="en-US">
                <a:cs typeface="Helvetica"/>
              </a:rPr>
              <a:t>parameter file (XML)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EDE0B-A2D3-4499-A9ED-AED41838B41D}"/>
              </a:ext>
            </a:extLst>
          </p:cNvPr>
          <p:cNvSpPr txBox="1"/>
          <p:nvPr/>
        </p:nvSpPr>
        <p:spPr>
          <a:xfrm>
            <a:off x="8162262" y="4237073"/>
            <a:ext cx="678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write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17C65-4D01-400A-A6D5-BCC3DB5744C3}"/>
              </a:ext>
            </a:extLst>
          </p:cNvPr>
          <p:cNvSpPr txBox="1"/>
          <p:nvPr/>
        </p:nvSpPr>
        <p:spPr>
          <a:xfrm>
            <a:off x="7488866" y="2996611"/>
            <a:ext cx="22470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Service Data </a:t>
            </a:r>
          </a:p>
          <a:p>
            <a:pPr algn="ctr"/>
            <a:r>
              <a:rPr lang="en-US"/>
              <a:t>Objects (SDO)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794918-089B-470F-9CB4-3F6AF0C81931}"/>
              </a:ext>
            </a:extLst>
          </p:cNvPr>
          <p:cNvCxnSpPr/>
          <p:nvPr/>
        </p:nvCxnSpPr>
        <p:spPr>
          <a:xfrm flipV="1">
            <a:off x="7003312" y="2202713"/>
            <a:ext cx="2314352" cy="1123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56006E-1D69-4822-90B9-D5549D48CCEF}"/>
              </a:ext>
            </a:extLst>
          </p:cNvPr>
          <p:cNvCxnSpPr>
            <a:cxnSpLocks/>
          </p:cNvCxnSpPr>
          <p:nvPr/>
        </p:nvCxnSpPr>
        <p:spPr>
          <a:xfrm>
            <a:off x="4176824" y="2422449"/>
            <a:ext cx="1029586" cy="896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150CAB-F468-4425-A5C5-DCC5FC58EDA0}"/>
              </a:ext>
            </a:extLst>
          </p:cNvPr>
          <p:cNvCxnSpPr>
            <a:cxnSpLocks/>
          </p:cNvCxnSpPr>
          <p:nvPr/>
        </p:nvCxnSpPr>
        <p:spPr>
          <a:xfrm flipH="1">
            <a:off x="7031664" y="2404729"/>
            <a:ext cx="2222203" cy="107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AC029D-5EFF-4ED8-86FA-789249A31545}"/>
              </a:ext>
            </a:extLst>
          </p:cNvPr>
          <p:cNvSpPr txBox="1"/>
          <p:nvPr/>
        </p:nvSpPr>
        <p:spPr>
          <a:xfrm>
            <a:off x="7586331" y="4688956"/>
            <a:ext cx="678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read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90F9B-4A01-4CAA-9AE8-2930AA1B85BE}"/>
              </a:ext>
            </a:extLst>
          </p:cNvPr>
          <p:cNvCxnSpPr>
            <a:cxnSpLocks/>
          </p:cNvCxnSpPr>
          <p:nvPr/>
        </p:nvCxnSpPr>
        <p:spPr>
          <a:xfrm>
            <a:off x="7083055" y="3574311"/>
            <a:ext cx="2518143" cy="10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E7FDFC-DBE0-4309-A4A7-F7058A157646}"/>
              </a:ext>
            </a:extLst>
          </p:cNvPr>
          <p:cNvCxnSpPr>
            <a:cxnSpLocks/>
          </p:cNvCxnSpPr>
          <p:nvPr/>
        </p:nvCxnSpPr>
        <p:spPr>
          <a:xfrm flipH="1">
            <a:off x="7067106" y="3680635"/>
            <a:ext cx="2523459" cy="28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1E3FE0-4D2D-47AD-8B0F-39A1913D4C01}"/>
              </a:ext>
            </a:extLst>
          </p:cNvPr>
          <p:cNvCxnSpPr>
            <a:cxnSpLocks/>
          </p:cNvCxnSpPr>
          <p:nvPr/>
        </p:nvCxnSpPr>
        <p:spPr>
          <a:xfrm>
            <a:off x="7083055" y="3964170"/>
            <a:ext cx="2128282" cy="1011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C00781-6D7D-4958-946F-ECC88D8462A4}"/>
              </a:ext>
            </a:extLst>
          </p:cNvPr>
          <p:cNvCxnSpPr>
            <a:cxnSpLocks/>
          </p:cNvCxnSpPr>
          <p:nvPr/>
        </p:nvCxnSpPr>
        <p:spPr>
          <a:xfrm flipH="1" flipV="1">
            <a:off x="7075965" y="4125432"/>
            <a:ext cx="2133600" cy="1043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AE4494F6-E3D2-4A8C-9847-A528EFAEFABD}"/>
              </a:ext>
            </a:extLst>
          </p:cNvPr>
          <p:cNvSpPr/>
          <p:nvPr/>
        </p:nvSpPr>
        <p:spPr>
          <a:xfrm>
            <a:off x="2138915" y="3166977"/>
            <a:ext cx="1904997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2</a:t>
            </a:r>
            <a:endParaRPr lang="en-US"/>
          </a:p>
          <a:p>
            <a:pPr algn="ctr"/>
            <a:r>
              <a:rPr lang="en-US">
                <a:cs typeface="Helvetica"/>
              </a:rPr>
              <a:t>parameter file (XML)</a:t>
            </a:r>
            <a:endParaRPr lang="en-US"/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02F7A66C-7DEE-40FF-9772-07E1F7B7BA51}"/>
              </a:ext>
            </a:extLst>
          </p:cNvPr>
          <p:cNvSpPr/>
          <p:nvPr/>
        </p:nvSpPr>
        <p:spPr>
          <a:xfrm>
            <a:off x="2138915" y="4690977"/>
            <a:ext cx="1904997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3</a:t>
            </a:r>
            <a:endParaRPr lang="en-US"/>
          </a:p>
          <a:p>
            <a:pPr algn="ctr"/>
            <a:r>
              <a:rPr lang="en-US">
                <a:cs typeface="Helvetica"/>
              </a:rPr>
              <a:t>parameter file (XML)</a:t>
            </a:r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57111-243D-4048-A5ED-DBF40A2BCD10}"/>
              </a:ext>
            </a:extLst>
          </p:cNvPr>
          <p:cNvCxnSpPr>
            <a:cxnSpLocks/>
          </p:cNvCxnSpPr>
          <p:nvPr/>
        </p:nvCxnSpPr>
        <p:spPr>
          <a:xfrm flipV="1">
            <a:off x="4150243" y="3700129"/>
            <a:ext cx="1056167" cy="7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48F92A-5539-4288-8340-43F0E1D389D4}"/>
              </a:ext>
            </a:extLst>
          </p:cNvPr>
          <p:cNvCxnSpPr>
            <a:cxnSpLocks/>
          </p:cNvCxnSpPr>
          <p:nvPr/>
        </p:nvCxnSpPr>
        <p:spPr>
          <a:xfrm flipV="1">
            <a:off x="4176824" y="4010246"/>
            <a:ext cx="1029586" cy="11855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7E2F0DD-6132-4842-83BF-BF0C8B0333FF}"/>
              </a:ext>
            </a:extLst>
          </p:cNvPr>
          <p:cNvSpPr/>
          <p:nvPr/>
        </p:nvSpPr>
        <p:spPr>
          <a:xfrm>
            <a:off x="9333615" y="4460606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3</a:t>
            </a:r>
            <a:endParaRPr lang="en-US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4465853-741A-48DC-A14E-5B8EC15BBD19}"/>
              </a:ext>
            </a:extLst>
          </p:cNvPr>
          <p:cNvSpPr/>
          <p:nvPr/>
        </p:nvSpPr>
        <p:spPr>
          <a:xfrm>
            <a:off x="9696893" y="3096094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2</a:t>
            </a:r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C044892-99BC-4846-BCD9-CA1F4880618A}"/>
              </a:ext>
            </a:extLst>
          </p:cNvPr>
          <p:cNvSpPr/>
          <p:nvPr/>
        </p:nvSpPr>
        <p:spPr>
          <a:xfrm>
            <a:off x="9342473" y="1882210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1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A478F-CF32-437B-924E-D10F1CD639B6}"/>
              </a:ext>
            </a:extLst>
          </p:cNvPr>
          <p:cNvSpPr txBox="1"/>
          <p:nvPr/>
        </p:nvSpPr>
        <p:spPr>
          <a:xfrm>
            <a:off x="2150853" y="6075872"/>
            <a:ext cx="1808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Define the SDO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EC2F9-908F-41E2-A031-AD502518F9E9}"/>
              </a:ext>
            </a:extLst>
          </p:cNvPr>
          <p:cNvSpPr txBox="1"/>
          <p:nvPr/>
        </p:nvSpPr>
        <p:spPr>
          <a:xfrm>
            <a:off x="5069456" y="6075871"/>
            <a:ext cx="2139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Transfers the SDO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062B4D-25AF-413A-8478-05E95233C335}"/>
              </a:ext>
            </a:extLst>
          </p:cNvPr>
          <p:cNvSpPr txBox="1"/>
          <p:nvPr/>
        </p:nvSpPr>
        <p:spPr>
          <a:xfrm>
            <a:off x="9296399" y="6075870"/>
            <a:ext cx="2139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 the SDO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55D6C2-D042-4FC9-A034-AB7C687D9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4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2843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SDO file format (custom and simplified)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CDFDE-6388-48E0-846D-27745E466269}"/>
              </a:ext>
            </a:extLst>
          </p:cNvPr>
          <p:cNvSpPr txBox="1"/>
          <p:nvPr/>
        </p:nvSpPr>
        <p:spPr>
          <a:xfrm>
            <a:off x="421390" y="3982816"/>
            <a:ext cx="1155504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5"/>
                </a:solidFill>
                <a:latin typeface="Consolas"/>
              </a:rPr>
              <a:t>Params</a:t>
            </a:r>
            <a:r>
              <a:rPr lang="en-US" sz="1600">
                <a:solidFill>
                  <a:schemeClr val="accent5"/>
                </a:solidFill>
                <a:ea typeface="+mn-lt"/>
                <a:cs typeface="+mn-lt"/>
              </a:rPr>
              <a:t>Base</a:t>
            </a:r>
            <a:r>
              <a:rPr lang="en-US" sz="160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1600">
                <a:latin typeface="Consolas"/>
              </a:rPr>
              <a:t>params;</a:t>
            </a:r>
          </a:p>
          <a:p>
            <a:r>
              <a:rPr lang="en-US" sz="1600" err="1">
                <a:latin typeface="Consolas"/>
                <a:cs typeface="Helvetica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ParseFromXmlFile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"xmc4800_relax_kit.xml"</a:t>
            </a:r>
            <a:r>
              <a:rPr lang="en-US" sz="1600">
                <a:latin typeface="Consolas"/>
                <a:ea typeface="+mn-lt"/>
                <a:cs typeface="+mn-lt"/>
              </a:rPr>
              <a:t>, 1);</a:t>
            </a:r>
            <a:endParaRPr lang="en-US" sz="1600">
              <a:latin typeface="Consolas"/>
              <a:cs typeface="Helvetica"/>
            </a:endParaRPr>
          </a:p>
          <a:p>
            <a:r>
              <a:rPr lang="en-US" sz="1600" err="1">
                <a:latin typeface="Consolas"/>
                <a:ea typeface="+mn-lt"/>
                <a:cs typeface="+mn-lt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WriteAllSdo</a:t>
            </a:r>
            <a:r>
              <a:rPr lang="en-US" sz="1600">
                <a:latin typeface="Consolas"/>
                <a:ea typeface="+mn-lt"/>
                <a:cs typeface="+mn-lt"/>
              </a:rPr>
              <a:t>();                                  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Write all parsed SDO to firmware, </a:t>
            </a:r>
          </a:p>
          <a:p>
            <a:r>
              <a:rPr lang="en-US" sz="1600" err="1">
                <a:latin typeface="Consolas"/>
                <a:cs typeface="Helvetica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cs typeface="Helvetica"/>
              </a:rPr>
              <a:t>CheckSdo</a:t>
            </a:r>
            <a:r>
              <a:rPr lang="en-US" sz="1600">
                <a:latin typeface="Consolas"/>
                <a:cs typeface="Helvetica"/>
              </a:rPr>
              <a:t>(</a:t>
            </a:r>
            <a:r>
              <a:rPr lang="en-US" sz="1600" err="1">
                <a:latin typeface="Consolas"/>
                <a:cs typeface="Helvetica"/>
              </a:rPr>
              <a:t>sdo_address</a:t>
            </a:r>
            <a:r>
              <a:rPr lang="en-US" sz="1600">
                <a:latin typeface="Consolas"/>
                <a:cs typeface="Helvetica"/>
              </a:rPr>
              <a:t>);                          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Check value of firmware matches xml parsed</a:t>
            </a:r>
          </a:p>
          <a:p>
            <a:r>
              <a:rPr lang="en-US" sz="1600" err="1">
                <a:latin typeface="Consolas"/>
                <a:cs typeface="Helvetica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cs typeface="Helvetica"/>
              </a:rPr>
              <a:t>ParsedSdo</a:t>
            </a:r>
            <a:r>
              <a:rPr lang="en-US" sz="1600">
                <a:latin typeface="Consolas"/>
                <a:cs typeface="Helvetica"/>
              </a:rPr>
              <a:t>(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nsolas"/>
                <a:cs typeface="Helvetica"/>
              </a:rPr>
              <a:t>"enable_button_1"</a:t>
            </a:r>
            <a:r>
              <a:rPr lang="en-US" sz="1600">
                <a:latin typeface="Consolas"/>
                <a:cs typeface="Helvetica"/>
              </a:rPr>
              <a:t>, </a:t>
            </a:r>
            <a:r>
              <a:rPr lang="en-US" sz="1600" err="1">
                <a:latin typeface="Consolas"/>
                <a:cs typeface="Helvetica"/>
              </a:rPr>
              <a:t>my_variable</a:t>
            </a:r>
            <a:r>
              <a:rPr lang="en-US" sz="1600">
                <a:latin typeface="Consolas"/>
                <a:cs typeface="Helvetica"/>
              </a:rPr>
              <a:t>);      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Get locally stored value. Cannot set.</a:t>
            </a:r>
            <a:endParaRPr lang="en-US" sz="1600">
              <a:solidFill>
                <a:schemeClr val="bg1">
                  <a:lumMod val="50000"/>
                </a:schemeClr>
              </a:solidFill>
              <a:latin typeface="Consolas"/>
            </a:endParaRPr>
          </a:p>
          <a:p>
            <a:r>
              <a:rPr lang="en-US" sz="1600" err="1">
                <a:latin typeface="Consolas"/>
                <a:cs typeface="Helvetica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cs typeface="Helvetica"/>
              </a:rPr>
              <a:t>WriteSdo</a:t>
            </a:r>
            <a:r>
              <a:rPr lang="en-US" sz="1600">
                <a:latin typeface="Consolas"/>
                <a:cs typeface="Helvetica"/>
              </a:rPr>
              <a:t>(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nsolas"/>
                <a:cs typeface="Helvetica"/>
              </a:rPr>
              <a:t>"enable_button_1"</a:t>
            </a:r>
            <a:r>
              <a:rPr lang="en-US" sz="1600">
                <a:latin typeface="Consolas"/>
                <a:cs typeface="Helvetica"/>
              </a:rPr>
              <a:t>, 0);                 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Write value to firmware, blocking</a:t>
            </a:r>
            <a:endParaRPr lang="en-US" sz="1600">
              <a:solidFill>
                <a:schemeClr val="bg1">
                  <a:lumMod val="50000"/>
                </a:schemeClr>
              </a:solidFill>
              <a:latin typeface="Consolas"/>
            </a:endParaRPr>
          </a:p>
          <a:p>
            <a:r>
              <a:rPr lang="en-US" sz="1600" err="1">
                <a:latin typeface="Consolas"/>
                <a:cs typeface="Helvetica"/>
              </a:rPr>
              <a:t>params.</a:t>
            </a:r>
            <a:r>
              <a:rPr lang="en-US" sz="1600" err="1">
                <a:solidFill>
                  <a:srgbClr val="00B050"/>
                </a:solidFill>
                <a:latin typeface="Consolas"/>
                <a:cs typeface="Helvetica"/>
              </a:rPr>
              <a:t>ReadSdo</a:t>
            </a:r>
            <a:r>
              <a:rPr lang="en-US" sz="1600">
                <a:latin typeface="Consolas"/>
                <a:cs typeface="Helvetica"/>
              </a:rPr>
              <a:t>(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Consolas"/>
                <a:cs typeface="Helvetica"/>
              </a:rPr>
              <a:t>"enable_button_1"</a:t>
            </a:r>
            <a:r>
              <a:rPr lang="en-US" sz="1600">
                <a:latin typeface="Consolas"/>
                <a:cs typeface="Helvetica"/>
              </a:rPr>
              <a:t>, </a:t>
            </a:r>
            <a:r>
              <a:rPr lang="en-US" sz="1600" err="1">
                <a:latin typeface="Consolas"/>
                <a:cs typeface="Helvetica"/>
              </a:rPr>
              <a:t>my_variable</a:t>
            </a:r>
            <a:r>
              <a:rPr lang="en-US" sz="1600">
                <a:latin typeface="Consolas"/>
                <a:cs typeface="Helvetica"/>
              </a:rPr>
              <a:t>);        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Read value from firmware, blocking</a:t>
            </a:r>
            <a:endParaRPr lang="en-US" sz="1600">
              <a:solidFill>
                <a:schemeClr val="bg1">
                  <a:lumMod val="50000"/>
                </a:schemeClr>
              </a:solidFill>
              <a:latin typeface="Consolas"/>
            </a:endParaRPr>
          </a:p>
          <a:p>
            <a:r>
              <a:rPr lang="en-US" sz="1600">
                <a:latin typeface="Consolas"/>
                <a:cs typeface="Helvetica"/>
              </a:rPr>
              <a:t>                              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C9AB44-FA7B-452F-8BEC-02D03BF95EBF}"/>
              </a:ext>
            </a:extLst>
          </p:cNvPr>
          <p:cNvSpPr/>
          <p:nvPr/>
        </p:nvSpPr>
        <p:spPr>
          <a:xfrm>
            <a:off x="1109932" y="1332781"/>
            <a:ext cx="2329131" cy="244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3AF837-00F1-453D-AF4B-E1263880F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18</a:t>
            </a:fld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F2A74AB-B6E1-404B-B1E7-F92D7757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52" y="1069151"/>
            <a:ext cx="10460664" cy="23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7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SDO example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441036" y="1145309"/>
            <a:ext cx="1110210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using namespace </a:t>
            </a:r>
            <a:r>
              <a:rPr lang="en-US" sz="1400" err="1">
                <a:latin typeface="Consolas"/>
                <a:ea typeface="+mn-lt"/>
                <a:cs typeface="+mn-lt"/>
              </a:rPr>
              <a:t>ethercat</a:t>
            </a:r>
            <a:r>
              <a:rPr lang="en-US" sz="1400">
                <a:latin typeface="Consolas"/>
                <a:ea typeface="+mn-lt"/>
                <a:cs typeface="+mn-lt"/>
              </a:rPr>
              <a:t>;</a:t>
            </a:r>
          </a:p>
          <a:p>
            <a:endParaRPr lang="en-US" sz="1400"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sz="1400">
                <a:latin typeface="Consolas" panose="020B0609020204030204" pitchFamily="49" charset="0"/>
                <a:ea typeface="+mn-lt"/>
                <a:cs typeface="+mn-lt"/>
              </a:rPr>
              <a:t>void Loop()</a:t>
            </a:r>
          </a:p>
          <a:p>
            <a:r>
              <a:rPr lang="en-US" sz="1400">
                <a:latin typeface="Consolas" panose="020B0609020204030204" pitchFamily="49" charset="0"/>
                <a:ea typeface="+mn-lt"/>
                <a:cs typeface="+mn-lt"/>
              </a:rPr>
              <a:t>{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// enable button_2 and disable button_1 after 5 seconds by writing </a:t>
            </a:r>
            <a:r>
              <a:rPr lang="en-US" sz="1400" err="1">
                <a:latin typeface="Consolas"/>
                <a:ea typeface="+mn-lt"/>
                <a:cs typeface="+mn-lt"/>
              </a:rPr>
              <a:t>sdo</a:t>
            </a:r>
            <a:r>
              <a:rPr lang="en-US" sz="1400">
                <a:latin typeface="Consolas"/>
                <a:ea typeface="+mn-lt"/>
                <a:cs typeface="+mn-lt"/>
              </a:rPr>
              <a:t> to firmware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if (master_-&gt;</a:t>
            </a:r>
            <a:r>
              <a:rPr lang="en-US" sz="1400" err="1">
                <a:latin typeface="Consolas"/>
                <a:ea typeface="+mn-lt"/>
                <a:cs typeface="+mn-lt"/>
              </a:rPr>
              <a:t>LoopCount</a:t>
            </a:r>
            <a:r>
              <a:rPr lang="en-US" sz="1400">
                <a:latin typeface="Consolas"/>
                <a:ea typeface="+mn-lt"/>
                <a:cs typeface="+mn-lt"/>
              </a:rPr>
              <a:t>() == 5000 &amp;&amp; master_-&gt;</a:t>
            </a:r>
            <a:r>
              <a:rPr lang="en-US" sz="1400" err="1">
                <a:latin typeface="Consolas"/>
                <a:ea typeface="+mn-lt"/>
                <a:cs typeface="+mn-lt"/>
              </a:rPr>
              <a:t>LoopCount</a:t>
            </a:r>
            <a:r>
              <a:rPr lang="en-US" sz="1400">
                <a:latin typeface="Consolas"/>
                <a:ea typeface="+mn-lt"/>
                <a:cs typeface="+mn-lt"/>
              </a:rPr>
              <a:t>() &lt; 5001) { 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  </a:t>
            </a:r>
            <a:r>
              <a:rPr lang="en-US" sz="1400" err="1">
                <a:latin typeface="Consolas"/>
                <a:ea typeface="+mn-lt"/>
                <a:cs typeface="+mn-lt"/>
              </a:rPr>
              <a:t>parser.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WriteSdo</a:t>
            </a:r>
            <a:r>
              <a:rPr lang="en-US" sz="1400">
                <a:latin typeface="Consolas"/>
                <a:ea typeface="+mn-lt"/>
                <a:cs typeface="+mn-lt"/>
              </a:rPr>
              <a:t>("enable_button_1", (</a:t>
            </a:r>
            <a:r>
              <a:rPr lang="en-US" sz="1400" i="1">
                <a:latin typeface="Consolas"/>
                <a:ea typeface="+mn-lt"/>
                <a:cs typeface="+mn-lt"/>
              </a:rPr>
              <a:t>uint16_t</a:t>
            </a:r>
            <a:r>
              <a:rPr lang="en-US" sz="1400">
                <a:latin typeface="Consolas"/>
                <a:ea typeface="+mn-lt"/>
                <a:cs typeface="+mn-lt"/>
              </a:rPr>
              <a:t>)0);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  </a:t>
            </a:r>
            <a:r>
              <a:rPr lang="en-US" sz="1400" err="1">
                <a:latin typeface="Consolas"/>
                <a:ea typeface="+mn-lt"/>
                <a:cs typeface="+mn-lt"/>
              </a:rPr>
              <a:t>parser.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WriteSdo</a:t>
            </a:r>
            <a:r>
              <a:rPr lang="en-US" sz="1400">
                <a:latin typeface="Consolas"/>
                <a:ea typeface="+mn-lt"/>
                <a:cs typeface="+mn-lt"/>
              </a:rPr>
              <a:t>("enable_button_2", (</a:t>
            </a:r>
            <a:r>
              <a:rPr lang="en-US" sz="1400" i="1">
                <a:latin typeface="Consolas"/>
                <a:ea typeface="+mn-lt"/>
                <a:cs typeface="+mn-lt"/>
              </a:rPr>
              <a:t>uint16_t</a:t>
            </a:r>
            <a:r>
              <a:rPr lang="en-US" sz="1400">
                <a:latin typeface="Consolas"/>
                <a:ea typeface="+mn-lt"/>
                <a:cs typeface="+mn-lt"/>
              </a:rPr>
              <a:t>)1);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}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 panose="020B0609020204030204" pitchFamily="49" charset="0"/>
                <a:ea typeface="+mn-lt"/>
                <a:cs typeface="+mn-lt"/>
              </a:rPr>
              <a:t>}</a:t>
            </a:r>
          </a:p>
          <a:p>
            <a:endParaRPr lang="en-US" sz="1400"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void main(</a:t>
            </a:r>
            <a:r>
              <a:rPr lang="en-US" sz="1400" b="0" i="1">
                <a:effectLst/>
                <a:latin typeface="Consolas"/>
              </a:rPr>
              <a:t>int</a:t>
            </a:r>
            <a:r>
              <a:rPr lang="en-US" sz="1400" b="0">
                <a:effectLst/>
                <a:latin typeface="Consolas"/>
              </a:rPr>
              <a:t> </a:t>
            </a:r>
            <a:r>
              <a:rPr lang="en-US" sz="1400" b="0" i="1" err="1">
                <a:effectLst/>
                <a:latin typeface="Consolas"/>
              </a:rPr>
              <a:t>argc</a:t>
            </a:r>
            <a:r>
              <a:rPr lang="en-US" sz="1400" b="0">
                <a:effectLst/>
                <a:latin typeface="Consolas"/>
              </a:rPr>
              <a:t>, </a:t>
            </a:r>
            <a:r>
              <a:rPr lang="en-US" sz="1400" b="0" i="1">
                <a:effectLst/>
                <a:latin typeface="Consolas"/>
              </a:rPr>
              <a:t>char</a:t>
            </a:r>
            <a:r>
              <a:rPr lang="en-US" sz="1400" b="0">
                <a:effectLst/>
                <a:latin typeface="Consolas"/>
              </a:rPr>
              <a:t>** </a:t>
            </a:r>
            <a:r>
              <a:rPr lang="en-US" sz="1400" b="0" i="1" err="1">
                <a:effectLst/>
                <a:latin typeface="Consolas"/>
              </a:rPr>
              <a:t>argv</a:t>
            </a:r>
            <a:r>
              <a:rPr lang="en-US" sz="1400"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1400">
                <a:latin typeface="Consolas" panose="020B0609020204030204" pitchFamily="49" charset="0"/>
                <a:ea typeface="+mn-lt"/>
                <a:cs typeface="+mn-lt"/>
              </a:rPr>
              <a:t>{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 </a:t>
            </a:r>
            <a:r>
              <a:rPr lang="en-US" sz="1400" err="1">
                <a:latin typeface="Consolas"/>
                <a:ea typeface="+mn-lt"/>
                <a:cs typeface="+mn-lt"/>
              </a:rPr>
              <a:t>master</a:t>
            </a:r>
            <a:r>
              <a:rPr lang="en-US" sz="14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ParamBase</a:t>
            </a:r>
            <a:r>
              <a:rPr lang="en-US" sz="1400">
                <a:latin typeface="Consolas"/>
                <a:ea typeface="+mn-lt"/>
                <a:cs typeface="+mn-lt"/>
              </a:rPr>
              <a:t> param;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b="0">
                <a:effectLst/>
                <a:latin typeface="Consolas"/>
              </a:rPr>
              <a:t>std::string </a:t>
            </a:r>
            <a:r>
              <a:rPr lang="en-US" sz="1400" b="0" err="1">
                <a:effectLst/>
                <a:latin typeface="Consolas"/>
              </a:rPr>
              <a:t>xml_path</a:t>
            </a:r>
            <a:r>
              <a:rPr lang="en-US" sz="1400" b="0">
                <a:effectLst/>
                <a:latin typeface="Consolas"/>
              </a:rPr>
              <a:t> = </a:t>
            </a:r>
            <a:r>
              <a:rPr lang="en-US" sz="1400" b="0" i="1" err="1">
                <a:effectLst/>
                <a:latin typeface="Consolas"/>
              </a:rPr>
              <a:t>argv</a:t>
            </a:r>
            <a:r>
              <a:rPr lang="en-US" sz="1400" b="0">
                <a:effectLst/>
                <a:latin typeface="Consolas"/>
              </a:rPr>
              <a:t>[1];</a:t>
            </a:r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Param.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ParseFromXmlFile</a:t>
            </a:r>
            <a:r>
              <a:rPr lang="en-US" sz="1400">
                <a:latin typeface="Consolas"/>
                <a:ea typeface="+mn-lt"/>
                <a:cs typeface="+mn-lt"/>
              </a:rPr>
              <a:t>(</a:t>
            </a:r>
            <a:r>
              <a:rPr lang="en-US" sz="1400" b="0" err="1">
                <a:effectLst/>
                <a:latin typeface="Consolas"/>
              </a:rPr>
              <a:t>xml_path</a:t>
            </a:r>
            <a:r>
              <a:rPr lang="en-US" sz="1400" b="0">
                <a:effectLst/>
                <a:latin typeface="Consolas"/>
              </a:rPr>
              <a:t> ,</a:t>
            </a:r>
            <a:r>
              <a:rPr lang="en-US" sz="1400">
                <a:latin typeface="Consolas"/>
                <a:ea typeface="+mn-lt"/>
                <a:cs typeface="+mn-lt"/>
              </a:rPr>
              <a:t>1)</a:t>
            </a:r>
          </a:p>
          <a:p>
            <a:endParaRPr lang="en-US" sz="1400"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master.SetEthernetAdapterName</a:t>
            </a:r>
            <a:r>
              <a:rPr lang="en-US" sz="1400">
                <a:latin typeface="Consolas"/>
                <a:ea typeface="+mn-lt"/>
                <a:cs typeface="+mn-lt"/>
              </a:rPr>
              <a:t>("enp0s31f6");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master.SetPreOpFunction</a:t>
            </a:r>
            <a:r>
              <a:rPr lang="en-US" sz="1400">
                <a:latin typeface="Consolas"/>
                <a:ea typeface="+mn-lt"/>
                <a:cs typeface="+mn-lt"/>
              </a:rPr>
              <a:t>(std::bind(</a:t>
            </a:r>
            <a:r>
              <a:rPr lang="en-US" sz="1400" err="1">
                <a:latin typeface="Consolas"/>
                <a:ea typeface="+mn-lt"/>
                <a:cs typeface="+mn-lt"/>
              </a:rPr>
              <a:t>ParamBase</a:t>
            </a:r>
            <a:r>
              <a:rPr lang="en-US" sz="1400">
                <a:latin typeface="Consolas"/>
                <a:ea typeface="+mn-lt"/>
                <a:cs typeface="+mn-lt"/>
              </a:rPr>
              <a:t>::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WriteAllSdo</a:t>
            </a:r>
            <a:r>
              <a:rPr lang="en-US" sz="1400">
                <a:latin typeface="Consolas"/>
                <a:ea typeface="+mn-lt"/>
                <a:cs typeface="+mn-lt"/>
              </a:rPr>
              <a:t>(), &amp;param);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master.SetLoopFunction</a:t>
            </a:r>
            <a:r>
              <a:rPr lang="en-US" sz="1400">
                <a:latin typeface="Consolas"/>
                <a:ea typeface="+mn-lt"/>
                <a:cs typeface="+mn-lt"/>
              </a:rPr>
              <a:t>(&amp;Loop); </a:t>
            </a:r>
          </a:p>
          <a:p>
            <a:r>
              <a:rPr lang="en-US" sz="1400">
                <a:latin typeface="Consolas"/>
              </a:rPr>
              <a:t> </a:t>
            </a:r>
            <a:r>
              <a:rPr lang="en-US" sz="1400" b="0">
                <a:effectLst/>
                <a:latin typeface="Consolas"/>
              </a:rPr>
              <a:t> master_-&gt;</a:t>
            </a:r>
            <a:r>
              <a:rPr lang="en-US" sz="1400" b="0" err="1">
                <a:effectLst/>
                <a:latin typeface="Consolas"/>
              </a:rPr>
              <a:t>SetSlave</a:t>
            </a:r>
            <a:r>
              <a:rPr lang="en-US" sz="1400" b="0">
                <a:effectLst/>
                <a:latin typeface="Consolas"/>
              </a:rPr>
              <a:t>(</a:t>
            </a:r>
            <a:r>
              <a:rPr lang="en-US" sz="1400" b="0" err="1">
                <a:effectLst/>
                <a:latin typeface="Consolas"/>
              </a:rPr>
              <a:t>xmc_relax_kit_.get</a:t>
            </a:r>
            <a:r>
              <a:rPr lang="en-US" sz="1400" b="0">
                <a:effectLst/>
                <a:latin typeface="Consolas"/>
              </a:rPr>
              <a:t>(), 1);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master.Start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cs typeface="Helvetica"/>
              </a:rPr>
              <a:t> </a:t>
            </a:r>
            <a:r>
              <a:rPr lang="en-US" sz="1400" b="0">
                <a:effectLst/>
                <a:latin typeface="Consolas"/>
              </a:rPr>
              <a:t> std::</a:t>
            </a:r>
            <a:r>
              <a:rPr lang="en-US" sz="1400" b="0" err="1">
                <a:effectLst/>
                <a:latin typeface="Consolas"/>
              </a:rPr>
              <a:t>cin.ignore</a:t>
            </a:r>
            <a:r>
              <a:rPr lang="en-US" sz="1400" b="0">
                <a:effectLst/>
                <a:latin typeface="Consolas"/>
              </a:rPr>
              <a:t>(); </a:t>
            </a:r>
            <a:r>
              <a:rPr lang="en-US" sz="1400" b="0">
                <a:solidFill>
                  <a:srgbClr val="75715E"/>
                </a:solidFill>
                <a:effectLst/>
                <a:latin typeface="Consolas"/>
              </a:rPr>
              <a:t>// wait for user to hit enter</a:t>
            </a:r>
            <a:endParaRPr lang="en-US" sz="1400" b="0">
              <a:effectLst/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master.Stop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 panose="020B0609020204030204" pitchFamily="49" charset="0"/>
                <a:cs typeface="Helvetica"/>
              </a:rPr>
              <a:t>}</a:t>
            </a:r>
          </a:p>
          <a:p>
            <a:endParaRPr lang="en-US" sz="1400">
              <a:latin typeface="Consolas" panose="020B0609020204030204" pitchFamily="49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544DD-65F5-4CEB-A2EB-A4717C07B485}"/>
              </a:ext>
            </a:extLst>
          </p:cNvPr>
          <p:cNvSpPr txBox="1"/>
          <p:nvPr/>
        </p:nvSpPr>
        <p:spPr>
          <a:xfrm>
            <a:off x="7978140" y="5883486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err="1">
                <a:effectLst/>
                <a:latin typeface="Consolas" panose="020B0609020204030204" pitchFamily="49" charset="0"/>
              </a:rPr>
              <a:t>sudo</a:t>
            </a:r>
            <a:r>
              <a:rPr lang="en-US" sz="1200" b="0">
                <a:effectLst/>
                <a:latin typeface="Consolas" panose="020B0609020204030204" pitchFamily="49" charset="0"/>
              </a:rPr>
              <a:t> ./</a:t>
            </a:r>
            <a:r>
              <a:rPr lang="en-US" sz="1200" b="0" err="1">
                <a:effectLst/>
                <a:latin typeface="Consolas" panose="020B0609020204030204" pitchFamily="49" charset="0"/>
              </a:rPr>
              <a:t>sdo_example</a:t>
            </a:r>
            <a:r>
              <a:rPr lang="en-US" sz="1200" b="0">
                <a:effectLst/>
                <a:latin typeface="Consolas" panose="020B0609020204030204" pitchFamily="49" charset="0"/>
              </a:rPr>
              <a:t> </a:t>
            </a:r>
            <a:r>
              <a:rPr lang="en-US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../xmc4800_relax_kit.xml </a:t>
            </a:r>
          </a:p>
          <a:p>
            <a:endParaRPr 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8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err="1">
                <a:solidFill>
                  <a:srgbClr val="FFFFFF"/>
                </a:solidFill>
                <a:latin typeface="Arial Rounded MT Bold"/>
              </a:rPr>
              <a:t>EtherCAT</a:t>
            </a:r>
            <a:endParaRPr lang="en-US" sz="3600" err="1">
              <a:solidFill>
                <a:srgbClr val="FFFFFF"/>
              </a:solidFill>
              <a:cs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22AA5-3C33-4444-8FBA-9A28A5849E4D}"/>
              </a:ext>
            </a:extLst>
          </p:cNvPr>
          <p:cNvSpPr txBox="1"/>
          <p:nvPr/>
        </p:nvSpPr>
        <p:spPr>
          <a:xfrm>
            <a:off x="1632098" y="2083981"/>
            <a:ext cx="90075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EtherCAT</a:t>
            </a:r>
            <a:r>
              <a:rPr lang="en-US">
                <a:ea typeface="+mn-lt"/>
                <a:cs typeface="+mn-lt"/>
              </a:rPr>
              <a:t> (</a:t>
            </a:r>
            <a:r>
              <a:rPr lang="en-US" b="1">
                <a:ea typeface="+mn-lt"/>
                <a:cs typeface="+mn-lt"/>
              </a:rPr>
              <a:t>Ethernet for Control Automation Technology</a:t>
            </a:r>
            <a:r>
              <a:rPr lang="en-US">
                <a:ea typeface="+mn-lt"/>
                <a:cs typeface="+mn-lt"/>
              </a:rPr>
              <a:t>) is an </a:t>
            </a:r>
            <a:r>
              <a:rPr lang="en-US">
                <a:ea typeface="+mn-lt"/>
                <a:cs typeface="+mn-lt"/>
                <a:hlinkClick r:id="rId3"/>
              </a:rPr>
              <a:t>Ethernet</a:t>
            </a:r>
            <a:r>
              <a:rPr lang="en-US">
                <a:ea typeface="+mn-lt"/>
                <a:cs typeface="+mn-lt"/>
              </a:rPr>
              <a:t>-based </a:t>
            </a:r>
            <a:r>
              <a:rPr lang="en-US">
                <a:ea typeface="+mn-lt"/>
                <a:cs typeface="+mn-lt"/>
                <a:hlinkClick r:id="rId4"/>
              </a:rPr>
              <a:t>fieldbus</a:t>
            </a:r>
            <a:r>
              <a:rPr lang="en-US">
                <a:ea typeface="+mn-lt"/>
                <a:cs typeface="+mn-lt"/>
              </a:rPr>
              <a:t> system, invented by Beckhoff Automation. The protocol is standardized in </a:t>
            </a:r>
            <a:r>
              <a:rPr lang="en-US">
                <a:ea typeface="+mn-lt"/>
                <a:cs typeface="+mn-lt"/>
                <a:hlinkClick r:id="rId5"/>
              </a:rPr>
              <a:t>IEC 61158</a:t>
            </a:r>
            <a:r>
              <a:rPr lang="en-US">
                <a:ea typeface="+mn-lt"/>
                <a:cs typeface="+mn-lt"/>
              </a:rPr>
              <a:t> and is suitable for both hard and soft </a:t>
            </a:r>
            <a:r>
              <a:rPr lang="en-US">
                <a:ea typeface="+mn-lt"/>
                <a:cs typeface="+mn-lt"/>
                <a:hlinkClick r:id="rId6"/>
              </a:rPr>
              <a:t>real-time computing</a:t>
            </a:r>
            <a:r>
              <a:rPr lang="en-US">
                <a:ea typeface="+mn-lt"/>
                <a:cs typeface="+mn-lt"/>
              </a:rPr>
              <a:t> requirements in automation technology.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goal during development of EtherCAT was to apply Ethernet for automation applications requiring short data update times (also called cycle times; ≤ 100 μs) with low communication </a:t>
            </a:r>
            <a:r>
              <a:rPr lang="en-US">
                <a:ea typeface="+mn-lt"/>
                <a:cs typeface="+mn-lt"/>
                <a:hlinkClick r:id="rId7"/>
              </a:rPr>
              <a:t>jitter</a:t>
            </a:r>
            <a:r>
              <a:rPr lang="en-US">
                <a:ea typeface="+mn-lt"/>
                <a:cs typeface="+mn-lt"/>
              </a:rPr>
              <a:t> (for precise </a:t>
            </a:r>
            <a:r>
              <a:rPr lang="en-US">
                <a:ea typeface="+mn-lt"/>
                <a:cs typeface="+mn-lt"/>
                <a:hlinkClick r:id="rId8"/>
              </a:rPr>
              <a:t>synchronization</a:t>
            </a:r>
            <a:r>
              <a:rPr lang="en-US">
                <a:ea typeface="+mn-lt"/>
                <a:cs typeface="+mn-lt"/>
              </a:rPr>
              <a:t> purposes; ≤ 1 μs) and reduced hardware costs.</a:t>
            </a:r>
            <a:endParaRPr lang="en-US"/>
          </a:p>
          <a:p>
            <a:pPr algn="l"/>
            <a:endParaRPr lang="en-US">
              <a:cs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9F063-6FFA-49EE-82BE-D9394F735DE2}"/>
              </a:ext>
            </a:extLst>
          </p:cNvPr>
          <p:cNvSpPr txBox="1"/>
          <p:nvPr/>
        </p:nvSpPr>
        <p:spPr>
          <a:xfrm>
            <a:off x="4688958" y="6399027"/>
            <a:ext cx="50469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  <a:hlinkClick r:id="rId9"/>
              </a:rPr>
              <a:t>https://en.wikipedia.org/wiki/EtherCAT</a:t>
            </a:r>
            <a:endParaRPr lang="en-US" sz="1200">
              <a:cs typeface="Helvetica"/>
            </a:endParaRPr>
          </a:p>
          <a:p>
            <a:endParaRPr lang="en-US" sz="1200"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C864B-A958-45C9-AB41-72E882A6F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appliance, remote, table, person&#10;&#10;Description automatically generated">
            <a:extLst>
              <a:ext uri="{FF2B5EF4-FFF2-40B4-BE49-F238E27FC236}">
                <a16:creationId xmlns:a16="http://schemas.microsoft.com/office/drawing/2014/main" id="{DAD90AD9-A8E1-4492-B665-1F118928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t="9079" r="3647"/>
          <a:stretch/>
        </p:blipFill>
        <p:spPr>
          <a:xfrm>
            <a:off x="531930" y="-2953"/>
            <a:ext cx="11658301" cy="6858858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6A1E0-D303-44A9-BE8A-BB98E76CFFB6}"/>
              </a:ext>
            </a:extLst>
          </p:cNvPr>
          <p:cNvGrpSpPr/>
          <p:nvPr/>
        </p:nvGrpSpPr>
        <p:grpSpPr>
          <a:xfrm>
            <a:off x="797548" y="-1711"/>
            <a:ext cx="5954656" cy="6895230"/>
            <a:chOff x="-1711" y="-11480"/>
            <a:chExt cx="5954656" cy="68952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AF496-D9DD-410D-B18C-FF82ACE42CDC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EDA4670-48D5-4961-908F-897FCBA21D93}"/>
                </a:ext>
              </a:extLst>
            </p:cNvPr>
            <p:cNvSpPr/>
            <p:nvPr/>
          </p:nvSpPr>
          <p:spPr>
            <a:xfrm rot="5400000">
              <a:off x="911569" y="1842374"/>
              <a:ext cx="6889124" cy="3193628"/>
            </a:xfrm>
            <a:prstGeom prst="rtTriangle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935C17-4316-45D3-A8A5-F54E560ABA28}"/>
              </a:ext>
            </a:extLst>
          </p:cNvPr>
          <p:cNvGrpSpPr/>
          <p:nvPr/>
        </p:nvGrpSpPr>
        <p:grpSpPr>
          <a:xfrm>
            <a:off x="-1711" y="-1711"/>
            <a:ext cx="5945797" cy="6912950"/>
            <a:chOff x="-1711" y="-11480"/>
            <a:chExt cx="5945797" cy="6912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AF4516-A593-4769-85F5-0F7CA7A75740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1B2403B-8EAF-49DE-B8E9-80584BCDEE36}"/>
                </a:ext>
              </a:extLst>
            </p:cNvPr>
            <p:cNvSpPr/>
            <p:nvPr/>
          </p:nvSpPr>
          <p:spPr>
            <a:xfrm rot="5400000">
              <a:off x="898279" y="1855664"/>
              <a:ext cx="6906845" cy="3184768"/>
            </a:xfrm>
            <a:prstGeom prst="rtTriangle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533D-8538-4E16-BC77-BAA9094A3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EB113-3DD5-414D-A616-C4C530192639}"/>
              </a:ext>
            </a:extLst>
          </p:cNvPr>
          <p:cNvSpPr txBox="1"/>
          <p:nvPr/>
        </p:nvSpPr>
        <p:spPr>
          <a:xfrm>
            <a:off x="1090166" y="777788"/>
            <a:ext cx="5474115" cy="5198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Exercises!</a:t>
            </a:r>
            <a:endParaRPr lang="en-US" sz="48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Helvetica"/>
            </a:endParaRPr>
          </a:p>
        </p:txBody>
      </p:sp>
      <p:pic>
        <p:nvPicPr>
          <p:cNvPr id="9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FEF104A-51C3-4EA5-87BD-04F74978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985" y="1599079"/>
            <a:ext cx="5292968" cy="34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Exercise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450303" y="1397727"/>
            <a:ext cx="586263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>
                <a:cs typeface="Helvetica"/>
              </a:rPr>
              <a:t>Ubuntu 18.04 or 20.04 computer with ethernet port, preferably with RT-PREEMPT patch</a:t>
            </a:r>
            <a:endParaRPr lang="en-US"/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>
                <a:cs typeface="Helvetica"/>
              </a:rPr>
              <a:t>Windows computer</a:t>
            </a: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>
                <a:cs typeface="Helvetica"/>
              </a:rPr>
              <a:t>Infineon XMC4800 Relax Kit</a:t>
            </a: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>
                <a:cs typeface="Helvetica"/>
              </a:rPr>
              <a:t>Micro USB Cable</a:t>
            </a: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>
                <a:cs typeface="Helvetica"/>
              </a:rPr>
              <a:t>Ethernet cable</a:t>
            </a:r>
          </a:p>
          <a:p>
            <a:pPr marL="342900" indent="-342900">
              <a:buFont typeface="Wingdings"/>
              <a:buChar char="§"/>
            </a:pPr>
            <a:endParaRPr lang="en-US"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04C27-7165-45ED-97BD-9EBDD5EA6604}"/>
              </a:ext>
            </a:extLst>
          </p:cNvPr>
          <p:cNvSpPr txBox="1"/>
          <p:nvPr/>
        </p:nvSpPr>
        <p:spPr>
          <a:xfrm>
            <a:off x="3728884" y="5105399"/>
            <a:ext cx="8750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X101</a:t>
            </a:r>
            <a:endParaRPr lang="en-US">
              <a:solidFill>
                <a:schemeClr val="bg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911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System Setup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9A95E-3DAC-4B80-80F4-D0ADC48E425E}"/>
              </a:ext>
            </a:extLst>
          </p:cNvPr>
          <p:cNvSpPr txBox="1"/>
          <p:nvPr/>
        </p:nvSpPr>
        <p:spPr>
          <a:xfrm>
            <a:off x="995680" y="1186390"/>
            <a:ext cx="8087359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0">
                <a:effectLst/>
                <a:latin typeface="Consolas" panose="020B0609020204030204" pitchFamily="49" charset="0"/>
              </a:rPr>
              <a:t>Install necessary library and software on Ubuntu 18.04: </a:t>
            </a:r>
          </a:p>
          <a:p>
            <a:endParaRPr lang="en-US" sz="1400" b="0" i="0">
              <a:effectLst/>
              <a:latin typeface="Consolas" panose="020B0609020204030204" pitchFamily="49" charset="0"/>
            </a:endParaRPr>
          </a:p>
          <a:p>
            <a:r>
              <a:rPr lang="en-US" sz="1400" b="0" i="0" err="1">
                <a:effectLst/>
                <a:latin typeface="Consolas" panose="020B0609020204030204" pitchFamily="49" charset="0"/>
              </a:rPr>
              <a:t>sudo</a:t>
            </a:r>
            <a:r>
              <a:rPr lang="en-US" sz="1400" b="0" i="0">
                <a:effectLst/>
                <a:latin typeface="Consolas" panose="020B0609020204030204" pitchFamily="49" charset="0"/>
              </a:rPr>
              <a:t> apt install build-essential </a:t>
            </a:r>
            <a:r>
              <a:rPr lang="en-US" sz="1400" b="0" i="0" err="1">
                <a:effectLst/>
                <a:latin typeface="Consolas" panose="020B0609020204030204" pitchFamily="49" charset="0"/>
              </a:rPr>
              <a:t>cmake</a:t>
            </a:r>
            <a:r>
              <a:rPr lang="en-US" sz="1400" b="0" i="0">
                <a:effectLst/>
                <a:latin typeface="Consolas" panose="020B0609020204030204" pitchFamily="49" charset="0"/>
              </a:rPr>
              <a:t> 	//install </a:t>
            </a:r>
            <a:r>
              <a:rPr lang="en-US" sz="1400" b="0" i="0" err="1">
                <a:effectLst/>
                <a:latin typeface="Consolas" panose="020B0609020204030204" pitchFamily="49" charset="0"/>
              </a:rPr>
              <a:t>cmake</a:t>
            </a:r>
            <a:endParaRPr lang="en-US" sz="1400" b="0" i="0">
              <a:effectLst/>
              <a:latin typeface="Consolas" panose="020B0609020204030204" pitchFamily="49" charset="0"/>
            </a:endParaRPr>
          </a:p>
          <a:p>
            <a:endParaRPr lang="en-US" sz="1400" b="0" i="0">
              <a:effectLst/>
              <a:latin typeface="Consolas" panose="020B0609020204030204" pitchFamily="49" charset="0"/>
            </a:endParaRPr>
          </a:p>
          <a:p>
            <a:r>
              <a:rPr lang="en-US" sz="1400" err="1">
                <a:latin typeface="Consolas" panose="020B0609020204030204" pitchFamily="49" charset="0"/>
                <a:ea typeface="+mn-lt"/>
                <a:cs typeface="+mn-lt"/>
              </a:rPr>
              <a:t>sudo</a:t>
            </a:r>
            <a:r>
              <a:rPr lang="en-US" sz="1400">
                <a:latin typeface="Consolas" panose="020B0609020204030204" pitchFamily="49" charset="0"/>
                <a:ea typeface="+mn-lt"/>
                <a:cs typeface="+mn-lt"/>
              </a:rPr>
              <a:t> apt-get install qt5-default		//install qt5</a:t>
            </a:r>
          </a:p>
          <a:p>
            <a:endParaRPr lang="en-US" sz="1400"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sz="1400" err="1">
                <a:latin typeface="Consolas" panose="020B0609020204030204" pitchFamily="49" charset="0"/>
              </a:rPr>
              <a:t>sudo</a:t>
            </a:r>
            <a:r>
              <a:rPr lang="en-US" sz="1400">
                <a:latin typeface="Consolas" panose="020B0609020204030204" pitchFamily="49" charset="0"/>
              </a:rPr>
              <a:t> apt-get install </a:t>
            </a:r>
            <a:r>
              <a:rPr lang="en-US" sz="1400" err="1">
                <a:latin typeface="Consolas" panose="020B0609020204030204" pitchFamily="49" charset="0"/>
              </a:rPr>
              <a:t>libgtest</a:t>
            </a:r>
            <a:r>
              <a:rPr lang="en-US" sz="1400">
                <a:latin typeface="Consolas" panose="020B0609020204030204" pitchFamily="49" charset="0"/>
              </a:rPr>
              <a:t>-dev		//install </a:t>
            </a:r>
            <a:r>
              <a:rPr lang="en-US" sz="1400" err="1">
                <a:latin typeface="Consolas" panose="020B0609020204030204" pitchFamily="49" charset="0"/>
              </a:rPr>
              <a:t>gtest</a:t>
            </a:r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Cd /</a:t>
            </a:r>
            <a:r>
              <a:rPr lang="en-US" sz="1400" err="1">
                <a:latin typeface="Consolas" panose="020B0609020204030204" pitchFamily="49" charset="0"/>
              </a:rPr>
              <a:t>usr</a:t>
            </a:r>
            <a:r>
              <a:rPr lang="en-US" sz="1400">
                <a:latin typeface="Consolas" panose="020B0609020204030204" pitchFamily="49" charset="0"/>
              </a:rPr>
              <a:t>/</a:t>
            </a:r>
            <a:r>
              <a:rPr lang="en-US" sz="1400" err="1">
                <a:latin typeface="Consolas" panose="020B0609020204030204" pitchFamily="49" charset="0"/>
              </a:rPr>
              <a:t>src</a:t>
            </a:r>
            <a:r>
              <a:rPr lang="en-US" sz="1400">
                <a:latin typeface="Consolas" panose="020B0609020204030204" pitchFamily="49" charset="0"/>
              </a:rPr>
              <a:t>/</a:t>
            </a:r>
            <a:r>
              <a:rPr lang="en-US" sz="1400" err="1">
                <a:latin typeface="Consolas" panose="020B0609020204030204" pitchFamily="49" charset="0"/>
              </a:rPr>
              <a:t>googletest</a:t>
            </a:r>
            <a:endParaRPr lang="en-US" sz="1400">
              <a:latin typeface="Consolas" panose="020B0609020204030204" pitchFamily="49" charset="0"/>
            </a:endParaRPr>
          </a:p>
          <a:p>
            <a:r>
              <a:rPr lang="en-US" sz="1400" err="1">
                <a:latin typeface="Consolas" panose="020B0609020204030204" pitchFamily="49" charset="0"/>
              </a:rPr>
              <a:t>sudo</a:t>
            </a:r>
            <a:r>
              <a:rPr lang="en-US" sz="1400">
                <a:latin typeface="Consolas" panose="020B0609020204030204" pitchFamily="49" charset="0"/>
              </a:rPr>
              <a:t> </a:t>
            </a:r>
            <a:r>
              <a:rPr lang="en-US" sz="1400" err="1">
                <a:latin typeface="Consolas" panose="020B0609020204030204" pitchFamily="49" charset="0"/>
              </a:rPr>
              <a:t>cmake</a:t>
            </a:r>
            <a:r>
              <a:rPr lang="en-US" sz="1400">
                <a:latin typeface="Consolas" panose="020B0609020204030204" pitchFamily="49" charset="0"/>
              </a:rPr>
              <a:t> .</a:t>
            </a:r>
          </a:p>
          <a:p>
            <a:r>
              <a:rPr lang="en-US" sz="1400">
                <a:latin typeface="Consolas" panose="020B0609020204030204" pitchFamily="49" charset="0"/>
              </a:rPr>
              <a:t>sudo </a:t>
            </a:r>
            <a:r>
              <a:rPr lang="en-US" sz="1400" err="1">
                <a:latin typeface="Consolas" panose="020B0609020204030204" pitchFamily="49" charset="0"/>
              </a:rPr>
              <a:t>cmake</a:t>
            </a:r>
            <a:r>
              <a:rPr lang="en-US" sz="1400">
                <a:latin typeface="Consolas" panose="020B0609020204030204" pitchFamily="49" charset="0"/>
              </a:rPr>
              <a:t> --build . --target install</a:t>
            </a:r>
          </a:p>
          <a:p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Download Vs Code(</a:t>
            </a:r>
            <a:r>
              <a:rPr lang="en-US" sz="1400">
                <a:latin typeface="Consolas" panose="020B0609020204030204" pitchFamily="49" charset="0"/>
                <a:hlinkClick r:id="rId3"/>
              </a:rPr>
              <a:t>https://code.visualstudio.com/download</a:t>
            </a:r>
            <a:r>
              <a:rPr lang="en-US" sz="1400">
                <a:latin typeface="Consolas" panose="020B0609020204030204" pitchFamily="49" charset="0"/>
              </a:rPr>
              <a:t>)</a:t>
            </a:r>
          </a:p>
          <a:p>
            <a:endParaRPr lang="en-US" sz="1400">
              <a:latin typeface="Consolas" panose="020B0609020204030204" pitchFamily="49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914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Building </a:t>
            </a:r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flexiv_ecat_server</a:t>
            </a:r>
            <a:endParaRPr lang="en-US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ADB44-E0F2-4808-946B-759B54C315AE}"/>
              </a:ext>
            </a:extLst>
          </p:cNvPr>
          <p:cNvSpPr txBox="1"/>
          <p:nvPr/>
        </p:nvSpPr>
        <p:spPr>
          <a:xfrm>
            <a:off x="391633" y="3333307"/>
            <a:ext cx="225587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err="1"/>
              <a:t>flexiv_ecat_server</a:t>
            </a:r>
            <a:endParaRPr lang="en-US" sz="1400" b="1" err="1">
              <a:cs typeface="Helvetica"/>
            </a:endParaRPr>
          </a:p>
          <a:p>
            <a:r>
              <a:rPr lang="en-US" sz="1400">
                <a:cs typeface="Helvetica"/>
              </a:rPr>
              <a:t>app/</a:t>
            </a:r>
          </a:p>
          <a:p>
            <a:r>
              <a:rPr lang="en-US" sz="1400">
                <a:cs typeface="Helvetica"/>
              </a:rPr>
              <a:t>include/</a:t>
            </a:r>
            <a:r>
              <a:rPr lang="en-US" sz="1400" err="1">
                <a:cs typeface="Helvetica"/>
              </a:rPr>
              <a:t>ethercat</a:t>
            </a:r>
            <a:r>
              <a:rPr lang="en-US" sz="1400">
                <a:cs typeface="Helvetica"/>
              </a:rPr>
              <a:t>/</a:t>
            </a:r>
          </a:p>
          <a:p>
            <a:r>
              <a:rPr lang="en-US" sz="1400" err="1">
                <a:cs typeface="Helvetica"/>
              </a:rPr>
              <a:t>src</a:t>
            </a:r>
            <a:r>
              <a:rPr lang="en-US" sz="1400">
                <a:cs typeface="Helvetica"/>
              </a:rPr>
              <a:t>/</a:t>
            </a:r>
          </a:p>
          <a:p>
            <a:r>
              <a:rPr lang="en-US" sz="1400">
                <a:cs typeface="Helvetica"/>
              </a:rPr>
              <a:t>test/</a:t>
            </a:r>
          </a:p>
          <a:p>
            <a:r>
              <a:rPr lang="en-US" sz="1400" err="1">
                <a:cs typeface="Helvetica"/>
              </a:rPr>
              <a:t>thirdparty</a:t>
            </a:r>
            <a:r>
              <a:rPr lang="en-US" sz="1400">
                <a:cs typeface="Helvetica"/>
              </a:rPr>
              <a:t>/</a:t>
            </a:r>
          </a:p>
          <a:p>
            <a:r>
              <a:rPr lang="en-US" sz="1400">
                <a:cs typeface="Helvetica"/>
              </a:rPr>
              <a:t>CMakeLists.txt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DDF29-0CA1-4551-974E-E2C1E9DF9AA3}"/>
              </a:ext>
            </a:extLst>
          </p:cNvPr>
          <p:cNvSpPr txBox="1"/>
          <p:nvPr/>
        </p:nvSpPr>
        <p:spPr>
          <a:xfrm>
            <a:off x="3599121" y="3332398"/>
            <a:ext cx="2838163" cy="74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err="1"/>
              <a:t>flexiv_ecat_server</a:t>
            </a:r>
            <a:endParaRPr lang="en-US" sz="1400" b="1">
              <a:cs typeface="Helvetica"/>
            </a:endParaRPr>
          </a:p>
          <a:p>
            <a:r>
              <a:rPr lang="en-US" sz="1400">
                <a:ea typeface="+mn-lt"/>
                <a:cs typeface="+mn-lt"/>
              </a:rPr>
              <a:t>build/</a:t>
            </a:r>
            <a:r>
              <a:rPr lang="en-US" sz="1400" err="1">
                <a:ea typeface="+mn-lt"/>
                <a:cs typeface="+mn-lt"/>
              </a:rPr>
              <a:t>linux</a:t>
            </a:r>
            <a:r>
              <a:rPr lang="en-US" sz="1400">
                <a:ea typeface="+mn-lt"/>
                <a:cs typeface="+mn-lt"/>
              </a:rPr>
              <a:t>/</a:t>
            </a:r>
            <a:r>
              <a:rPr lang="en-US" sz="1400" err="1">
                <a:cs typeface="Helvetica"/>
              </a:rPr>
              <a:t>libflexiv_ecat_server.a</a:t>
            </a:r>
            <a:endParaRPr lang="en-US" sz="1400" err="1">
              <a:ea typeface="+mn-lt"/>
              <a:cs typeface="+mn-lt"/>
            </a:endParaRPr>
          </a:p>
          <a:p>
            <a:r>
              <a:rPr lang="en-US" sz="1400">
                <a:cs typeface="Helvetica"/>
              </a:rPr>
              <a:t>build/</a:t>
            </a:r>
            <a:r>
              <a:rPr lang="en-US" sz="1400" err="1">
                <a:cs typeface="Helvetica"/>
              </a:rPr>
              <a:t>linux</a:t>
            </a:r>
            <a:r>
              <a:rPr lang="en-US" sz="1400">
                <a:cs typeface="Helvetica"/>
              </a:rPr>
              <a:t>/</a:t>
            </a:r>
            <a:r>
              <a:rPr lang="en-US" sz="1400" err="1">
                <a:cs typeface="Helvetica"/>
              </a:rPr>
              <a:t>thirdparty</a:t>
            </a:r>
            <a:r>
              <a:rPr lang="en-US" sz="1400">
                <a:cs typeface="Helvetica"/>
              </a:rPr>
              <a:t>/</a:t>
            </a:r>
            <a:r>
              <a:rPr lang="en-US" sz="1400" err="1">
                <a:cs typeface="Helvetica"/>
              </a:rPr>
              <a:t>soem</a:t>
            </a:r>
            <a:endParaRPr lang="en-US" sz="1400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6BB9BD-BAE7-498B-9D35-6E289474CC14}"/>
              </a:ext>
            </a:extLst>
          </p:cNvPr>
          <p:cNvCxnSpPr>
            <a:cxnSpLocks/>
          </p:cNvCxnSpPr>
          <p:nvPr/>
        </p:nvCxnSpPr>
        <p:spPr>
          <a:xfrm flipV="1">
            <a:off x="881838" y="3736682"/>
            <a:ext cx="2704216" cy="4235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FE8B65-AC54-440A-A3D2-E90D9985D50B}"/>
              </a:ext>
            </a:extLst>
          </p:cNvPr>
          <p:cNvSpPr txBox="1"/>
          <p:nvPr/>
        </p:nvSpPr>
        <p:spPr>
          <a:xfrm>
            <a:off x="7063562" y="3315586"/>
            <a:ext cx="254826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00B050"/>
                </a:solidFill>
              </a:rPr>
              <a:t>~/install</a:t>
            </a:r>
            <a:endParaRPr lang="en-US" b="1">
              <a:solidFill>
                <a:srgbClr val="00B050"/>
              </a:solidFill>
              <a:cs typeface="Helvetica"/>
            </a:endParaRPr>
          </a:p>
          <a:p>
            <a:r>
              <a:rPr lang="en-US" sz="1400">
                <a:cs typeface="Helvetica"/>
              </a:rPr>
              <a:t>include/</a:t>
            </a:r>
            <a:r>
              <a:rPr lang="en-US" sz="1400" err="1">
                <a:cs typeface="Helvetica"/>
              </a:rPr>
              <a:t>ethercat</a:t>
            </a:r>
            <a:r>
              <a:rPr lang="en-US" sz="1400">
                <a:cs typeface="Helvetica"/>
              </a:rPr>
              <a:t>/</a:t>
            </a:r>
          </a:p>
          <a:p>
            <a:r>
              <a:rPr lang="en-US" sz="1400">
                <a:cs typeface="Helvetica"/>
              </a:rPr>
              <a:t>include/</a:t>
            </a:r>
            <a:r>
              <a:rPr lang="en-US" sz="1400" err="1">
                <a:cs typeface="Helvetica"/>
              </a:rPr>
              <a:t>soem</a:t>
            </a:r>
            <a:r>
              <a:rPr lang="en-US" sz="1400">
                <a:cs typeface="Helvetica"/>
              </a:rPr>
              <a:t>/</a:t>
            </a:r>
          </a:p>
          <a:p>
            <a:r>
              <a:rPr lang="en-US" sz="1400">
                <a:ea typeface="+mn-lt"/>
                <a:cs typeface="+mn-lt"/>
              </a:rPr>
              <a:t>lib/</a:t>
            </a:r>
            <a:r>
              <a:rPr lang="en-US" sz="1400" err="1">
                <a:cs typeface="Helvetica"/>
              </a:rPr>
              <a:t>libflexiv_ecat_server.a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Helvetica"/>
              </a:rPr>
              <a:t>lib/</a:t>
            </a:r>
            <a:r>
              <a:rPr lang="en-US" sz="1400" err="1">
                <a:cs typeface="Helvetica"/>
              </a:rPr>
              <a:t>libsoem.a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762D9C-4B26-48A1-9CB1-8FDDE71E4B28}"/>
              </a:ext>
            </a:extLst>
          </p:cNvPr>
          <p:cNvCxnSpPr>
            <a:cxnSpLocks/>
          </p:cNvCxnSpPr>
          <p:nvPr/>
        </p:nvCxnSpPr>
        <p:spPr>
          <a:xfrm>
            <a:off x="5879138" y="3965278"/>
            <a:ext cx="1135913" cy="3384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B7EE58-15C6-42EA-868D-00DC7B2F1419}"/>
              </a:ext>
            </a:extLst>
          </p:cNvPr>
          <p:cNvCxnSpPr>
            <a:cxnSpLocks/>
          </p:cNvCxnSpPr>
          <p:nvPr/>
        </p:nvCxnSpPr>
        <p:spPr>
          <a:xfrm>
            <a:off x="6396682" y="3714460"/>
            <a:ext cx="648585" cy="3561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1FECE3-F089-4597-9F15-9EA4E67EB943}"/>
              </a:ext>
            </a:extLst>
          </p:cNvPr>
          <p:cNvCxnSpPr>
            <a:cxnSpLocks/>
          </p:cNvCxnSpPr>
          <p:nvPr/>
        </p:nvCxnSpPr>
        <p:spPr>
          <a:xfrm flipV="1">
            <a:off x="1422326" y="3958192"/>
            <a:ext cx="2154866" cy="583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E8EB6A-BD94-497B-BD49-08609D9CB1EA}"/>
              </a:ext>
            </a:extLst>
          </p:cNvPr>
          <p:cNvSpPr txBox="1"/>
          <p:nvPr/>
        </p:nvSpPr>
        <p:spPr>
          <a:xfrm>
            <a:off x="10341932" y="3315585"/>
            <a:ext cx="13698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Helvetica"/>
              </a:rPr>
              <a:t>My app</a:t>
            </a:r>
            <a:endParaRPr lang="en-US">
              <a:cs typeface="Helvetica"/>
            </a:endParaRPr>
          </a:p>
          <a:p>
            <a:r>
              <a:rPr lang="en-US" sz="1400">
                <a:solidFill>
                  <a:srgbClr val="7030A0"/>
                </a:solidFill>
                <a:cs typeface="Helvetica"/>
              </a:rPr>
              <a:t>CmakeLists.txt</a:t>
            </a:r>
          </a:p>
          <a:p>
            <a:r>
              <a:rPr lang="en-US" sz="1400">
                <a:cs typeface="Helvetica"/>
              </a:rPr>
              <a:t>main.cpp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3841E9B-2C63-4C58-8F0B-1900A5BC70BB}"/>
              </a:ext>
            </a:extLst>
          </p:cNvPr>
          <p:cNvSpPr/>
          <p:nvPr/>
        </p:nvSpPr>
        <p:spPr>
          <a:xfrm>
            <a:off x="9656027" y="3470218"/>
            <a:ext cx="655674" cy="32783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9A95E-3DAC-4B80-80F4-D0ADC48E425E}"/>
              </a:ext>
            </a:extLst>
          </p:cNvPr>
          <p:cNvSpPr txBox="1"/>
          <p:nvPr/>
        </p:nvSpPr>
        <p:spPr>
          <a:xfrm>
            <a:off x="1225623" y="1166404"/>
            <a:ext cx="59329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git clone </a:t>
            </a:r>
            <a:r>
              <a:rPr lang="en-US" sz="1400">
                <a:latin typeface="Consolas"/>
                <a:ea typeface="+mn-lt"/>
                <a:cs typeface="+mn-lt"/>
                <a:hlinkClick r:id="rId3"/>
              </a:rPr>
              <a:t>https://bitbucket.org/FlexivTeam/flexiv_ecat_server.git</a:t>
            </a:r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cs typeface="Helvetica"/>
              </a:rPr>
              <a:t>cd </a:t>
            </a:r>
            <a:r>
              <a:rPr lang="en-US" sz="1400" err="1">
                <a:latin typeface="Consolas"/>
                <a:cs typeface="Helvetica"/>
              </a:rPr>
              <a:t>flexiv_ecat_server</a:t>
            </a:r>
            <a:endParaRPr lang="en-US" sz="1400">
              <a:latin typeface="Consolas"/>
              <a:cs typeface="Helvetica"/>
            </a:endParaRPr>
          </a:p>
          <a:p>
            <a:r>
              <a:rPr lang="en-US" sz="1400">
                <a:latin typeface="Consolas"/>
                <a:cs typeface="Helvetica"/>
              </a:rPr>
              <a:t>bash build_and_install.sh</a:t>
            </a:r>
          </a:p>
          <a:p>
            <a:r>
              <a:rPr lang="en-US" sz="1400">
                <a:latin typeface="Consolas"/>
                <a:cs typeface="Helvetica"/>
              </a:rPr>
              <a:t>cd app</a:t>
            </a:r>
          </a:p>
          <a:p>
            <a:r>
              <a:rPr lang="en-US" sz="1400">
                <a:latin typeface="Consolas"/>
                <a:cs typeface="Helvetica"/>
              </a:rPr>
              <a:t>bash build_example_apps.sh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136E2-AA0E-4F49-A713-DB24FD128EB6}"/>
              </a:ext>
            </a:extLst>
          </p:cNvPr>
          <p:cNvSpPr txBox="1"/>
          <p:nvPr/>
        </p:nvSpPr>
        <p:spPr>
          <a:xfrm>
            <a:off x="8677275" y="5319158"/>
            <a:ext cx="3381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find_package</a:t>
            </a:r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(</a:t>
            </a:r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flexiv_ecat_server</a:t>
            </a:r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)</a:t>
            </a:r>
          </a:p>
          <a:p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target_link_libraryies</a:t>
            </a:r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(</a:t>
            </a:r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my_app</a:t>
            </a:r>
            <a:endParaRPr lang="en-US" sz="1200">
              <a:solidFill>
                <a:srgbClr val="7030A0"/>
              </a:solidFill>
              <a:latin typeface="Consolas"/>
              <a:cs typeface="Helvetica"/>
            </a:endParaRPr>
          </a:p>
          <a:p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    public </a:t>
            </a:r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flexiv</a:t>
            </a:r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::</a:t>
            </a:r>
            <a:r>
              <a:rPr lang="en-US" sz="1200" err="1">
                <a:solidFill>
                  <a:srgbClr val="7030A0"/>
                </a:solidFill>
                <a:latin typeface="Consolas"/>
                <a:cs typeface="Helvetica"/>
              </a:rPr>
              <a:t>flexiv_ecat_server</a:t>
            </a:r>
            <a:r>
              <a:rPr lang="en-US" sz="1200">
                <a:solidFill>
                  <a:srgbClr val="7030A0"/>
                </a:solidFill>
                <a:latin typeface="Consolas"/>
                <a:cs typeface="Helvetica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8F4E3-BEE7-4134-AC7C-29E3AFACE768}"/>
              </a:ext>
            </a:extLst>
          </p:cNvPr>
          <p:cNvSpPr txBox="1"/>
          <p:nvPr/>
        </p:nvSpPr>
        <p:spPr>
          <a:xfrm>
            <a:off x="1757251" y="5319158"/>
            <a:ext cx="59329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Consolas"/>
              </a:rPr>
              <a:t>cmake</a:t>
            </a:r>
            <a:r>
              <a:rPr lang="en-US" sz="1200">
                <a:latin typeface="Consolas"/>
              </a:rPr>
              <a:t> .. 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-DBUILD_THIRDPARTY=ON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-DCMAKE</a:t>
            </a:r>
            <a:r>
              <a:rPr lang="en-US" sz="1200">
                <a:solidFill>
                  <a:srgbClr val="00B050"/>
                </a:solidFill>
                <a:latin typeface="Consolas"/>
              </a:rPr>
              <a:t>_</a:t>
            </a:r>
            <a:r>
              <a:rPr lang="en-US" sz="1200">
                <a:solidFill>
                  <a:srgbClr val="00B050"/>
                </a:solidFill>
                <a:latin typeface="Vrinda"/>
                <a:cs typeface="Vrinda"/>
              </a:rPr>
              <a:t>INSTALL</a:t>
            </a:r>
            <a:r>
              <a:rPr lang="en-US" sz="1200">
                <a:solidFill>
                  <a:srgbClr val="00B050"/>
                </a:solidFill>
                <a:latin typeface="Consolas"/>
              </a:rPr>
              <a:t>_PREFIX=~/install</a:t>
            </a:r>
            <a:endParaRPr lang="en-US" sz="1200">
              <a:solidFill>
                <a:srgbClr val="00B050"/>
              </a:solidFill>
              <a:latin typeface="Consolas"/>
              <a:cs typeface="Helvetica"/>
            </a:endParaRPr>
          </a:p>
          <a:p>
            <a:r>
              <a:rPr lang="en-US" sz="1200">
                <a:solidFill>
                  <a:srgbClr val="C00000"/>
                </a:solidFill>
                <a:latin typeface="Consolas"/>
                <a:cs typeface="Helvetica"/>
              </a:rPr>
              <a:t>make</a:t>
            </a:r>
          </a:p>
          <a:p>
            <a:r>
              <a:rPr lang="en-US" sz="1200">
                <a:solidFill>
                  <a:srgbClr val="00B050"/>
                </a:solidFill>
                <a:latin typeface="Consolas"/>
                <a:cs typeface="Helvetica"/>
              </a:rPr>
              <a:t>make install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1BD3FE-0896-46ED-94DD-9E039AA7AD4E}"/>
              </a:ext>
            </a:extLst>
          </p:cNvPr>
          <p:cNvCxnSpPr/>
          <p:nvPr/>
        </p:nvCxnSpPr>
        <p:spPr>
          <a:xfrm>
            <a:off x="-4208" y="2840000"/>
            <a:ext cx="12191995" cy="265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7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Infineon XMC Relax Kit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4611995" y="1436804"/>
            <a:ext cx="7435477" cy="25314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Open Confluence page "Tutorial – </a:t>
            </a:r>
            <a:r>
              <a:rPr lang="en-US" err="1">
                <a:ea typeface="+mn-lt"/>
                <a:cs typeface="+mn-lt"/>
              </a:rPr>
              <a:t>flexiv_ecat_server</a:t>
            </a:r>
            <a:r>
              <a:rPr lang="en-US">
                <a:ea typeface="+mn-lt"/>
                <a:cs typeface="+mn-lt"/>
              </a:rPr>
              <a:t>"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Arial"/>
              </a:rPr>
              <a:t>Download the demo firmware "xmc48_kit_ecat_dc.zip"</a:t>
            </a:r>
            <a:endParaRPr lang="en-US">
              <a:latin typeface="Arial"/>
              <a:cs typeface="Helvetica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Install </a:t>
            </a:r>
            <a:r>
              <a:rPr lang="en-US" err="1">
                <a:latin typeface="Arial"/>
                <a:cs typeface="Helvetica"/>
              </a:rPr>
              <a:t>XMCFlasher</a:t>
            </a:r>
            <a:r>
              <a:rPr lang="en-US">
                <a:latin typeface="Arial"/>
                <a:cs typeface="Helvetica"/>
              </a:rPr>
              <a:t> on windows computer</a:t>
            </a:r>
            <a:endParaRPr lang="en-US">
              <a:cs typeface="Helvetica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Connect the </a:t>
            </a:r>
            <a:r>
              <a:rPr lang="en-US" err="1">
                <a:latin typeface="Arial"/>
                <a:cs typeface="Helvetica"/>
              </a:rPr>
              <a:t>xmc</a:t>
            </a:r>
            <a:r>
              <a:rPr lang="en-US">
                <a:latin typeface="Arial"/>
                <a:cs typeface="Helvetica"/>
              </a:rPr>
              <a:t> relax kit to the computer, via the X101 </a:t>
            </a:r>
            <a:r>
              <a:rPr lang="en-US" err="1">
                <a:latin typeface="Arial"/>
                <a:cs typeface="Helvetica"/>
              </a:rPr>
              <a:t>usb</a:t>
            </a:r>
            <a:r>
              <a:rPr lang="en-US">
                <a:latin typeface="Arial"/>
                <a:cs typeface="Helvetica"/>
              </a:rPr>
              <a:t> port. This is for power, and flashing the firmware.</a:t>
            </a:r>
            <a:endParaRPr lang="en-US">
              <a:latin typeface="Helvetica"/>
              <a:cs typeface="Helvetica"/>
            </a:endParaRP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Connect </a:t>
            </a:r>
            <a:r>
              <a:rPr lang="en-US">
                <a:latin typeface="Arial"/>
                <a:cs typeface="Arial"/>
              </a:rPr>
              <a:t>the </a:t>
            </a:r>
            <a:r>
              <a:rPr lang="en-US" err="1">
                <a:latin typeface="Arial"/>
                <a:cs typeface="Arial"/>
              </a:rPr>
              <a:t>xmc</a:t>
            </a:r>
            <a:r>
              <a:rPr lang="en-US">
                <a:latin typeface="Arial"/>
                <a:cs typeface="Arial"/>
              </a:rPr>
              <a:t> relax kit to the computer, via the IN ethernet port. This is for </a:t>
            </a:r>
            <a:r>
              <a:rPr lang="en-US" err="1">
                <a:latin typeface="Arial"/>
                <a:cs typeface="Arial"/>
              </a:rPr>
              <a:t>EtherCAT</a:t>
            </a:r>
            <a:r>
              <a:rPr lang="en-US">
                <a:latin typeface="Arial"/>
                <a:cs typeface="Arial"/>
              </a:rPr>
              <a:t>.</a:t>
            </a:r>
            <a:endParaRPr lang="en-US">
              <a:cs typeface="Helvetica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6E5C105-A505-455C-BAA5-B3027EC2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" y="924232"/>
            <a:ext cx="4451554" cy="5931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04C27-7165-45ED-97BD-9EBDD5EA6604}"/>
              </a:ext>
            </a:extLst>
          </p:cNvPr>
          <p:cNvSpPr txBox="1"/>
          <p:nvPr/>
        </p:nvSpPr>
        <p:spPr>
          <a:xfrm>
            <a:off x="3728884" y="5105399"/>
            <a:ext cx="8750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X101</a:t>
            </a:r>
            <a:endParaRPr lang="en-US">
              <a:solidFill>
                <a:schemeClr val="bg1"/>
              </a:solidFill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BF626-1028-4354-8867-E4F51E75D711}"/>
              </a:ext>
            </a:extLst>
          </p:cNvPr>
          <p:cNvSpPr txBox="1"/>
          <p:nvPr/>
        </p:nvSpPr>
        <p:spPr>
          <a:xfrm>
            <a:off x="2598174" y="1479754"/>
            <a:ext cx="727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3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Infineon XMC Relax Kit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04C27-7165-45ED-97BD-9EBDD5EA6604}"/>
              </a:ext>
            </a:extLst>
          </p:cNvPr>
          <p:cNvSpPr txBox="1"/>
          <p:nvPr/>
        </p:nvSpPr>
        <p:spPr>
          <a:xfrm>
            <a:off x="3728884" y="5105399"/>
            <a:ext cx="8750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X101</a:t>
            </a:r>
            <a:endParaRPr lang="en-US">
              <a:solidFill>
                <a:schemeClr val="bg1"/>
              </a:solidFill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BF626-1028-4354-8867-E4F51E75D711}"/>
              </a:ext>
            </a:extLst>
          </p:cNvPr>
          <p:cNvSpPr txBox="1"/>
          <p:nvPr/>
        </p:nvSpPr>
        <p:spPr>
          <a:xfrm>
            <a:off x="2598174" y="1479754"/>
            <a:ext cx="727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IN</a:t>
            </a:r>
            <a:endParaRPr lang="en-US"/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DBA60D9-5993-413C-A89B-1F113537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" y="925832"/>
            <a:ext cx="9121877" cy="5928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0C6C0-703D-4818-821C-FA83CE54C4DB}"/>
              </a:ext>
            </a:extLst>
          </p:cNvPr>
          <p:cNvSpPr txBox="1"/>
          <p:nvPr/>
        </p:nvSpPr>
        <p:spPr>
          <a:xfrm>
            <a:off x="390832" y="1902541"/>
            <a:ext cx="3972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Step1: </a:t>
            </a:r>
            <a:r>
              <a:rPr lang="en-US">
                <a:solidFill>
                  <a:srgbClr val="00B050"/>
                </a:solidFill>
                <a:cs typeface="Helvetica"/>
              </a:rPr>
              <a:t>Connect to XMC4800-2048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23B46-170C-42BD-8ECD-4BD7292B1560}"/>
              </a:ext>
            </a:extLst>
          </p:cNvPr>
          <p:cNvSpPr txBox="1"/>
          <p:nvPr/>
        </p:nvSpPr>
        <p:spPr>
          <a:xfrm>
            <a:off x="390832" y="4409766"/>
            <a:ext cx="4488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Step 2: </a:t>
            </a:r>
            <a:r>
              <a:rPr lang="en-US">
                <a:solidFill>
                  <a:srgbClr val="00B050"/>
                </a:solidFill>
                <a:cs typeface="Helvetica"/>
              </a:rPr>
              <a:t>Check that Unique Chip ID shows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B77D-E225-4AEE-8761-C3B69D7899E3}"/>
              </a:ext>
            </a:extLst>
          </p:cNvPr>
          <p:cNvSpPr txBox="1"/>
          <p:nvPr/>
        </p:nvSpPr>
        <p:spPr>
          <a:xfrm>
            <a:off x="6572863" y="4409765"/>
            <a:ext cx="1784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Step 3:</a:t>
            </a:r>
            <a:r>
              <a:rPr lang="en-US">
                <a:solidFill>
                  <a:srgbClr val="00B050"/>
                </a:solidFill>
                <a:cs typeface="Helvetica"/>
              </a:rPr>
              <a:t> Erase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75F6D-2D53-410B-A48E-5B3E4A4CE7B2}"/>
              </a:ext>
            </a:extLst>
          </p:cNvPr>
          <p:cNvSpPr txBox="1"/>
          <p:nvPr/>
        </p:nvSpPr>
        <p:spPr>
          <a:xfrm>
            <a:off x="6646604" y="2197506"/>
            <a:ext cx="54470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Step 4:</a:t>
            </a:r>
            <a:r>
              <a:rPr lang="en-US">
                <a:solidFill>
                  <a:srgbClr val="00B050"/>
                </a:solidFill>
                <a:cs typeface="Helvetica"/>
              </a:rPr>
              <a:t> Select File</a:t>
            </a:r>
            <a:endParaRPr lang="en-US">
              <a:solidFill>
                <a:srgbClr val="000000"/>
              </a:solidFill>
              <a:cs typeface="Helvetica"/>
            </a:endParaRPr>
          </a:p>
          <a:p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xmc48_kit_ecat_dc.hex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B83916-4EE8-4434-99CE-258854A4C96B}"/>
              </a:ext>
            </a:extLst>
          </p:cNvPr>
          <p:cNvSpPr txBox="1"/>
          <p:nvPr/>
        </p:nvSpPr>
        <p:spPr>
          <a:xfrm>
            <a:off x="6646603" y="3291344"/>
            <a:ext cx="5447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Step 5:</a:t>
            </a:r>
            <a:r>
              <a:rPr lang="en-US">
                <a:solidFill>
                  <a:srgbClr val="00B050"/>
                </a:solidFill>
                <a:cs typeface="Helvetica"/>
              </a:rPr>
              <a:t> Program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68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Pdo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exercise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1058380" y="1592222"/>
            <a:ext cx="10494212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Create a new application. Turn on LED 1,3,5,7 while button 1 is pressed, and LED 2,4,6,8 while button 2 is pressed.</a:t>
            </a:r>
            <a:br>
              <a:rPr lang="en-US">
                <a:latin typeface="Arial"/>
                <a:cs typeface="Helvetica"/>
              </a:rPr>
            </a:br>
            <a:r>
              <a:rPr lang="en-US" b="1" i="1">
                <a:latin typeface="Arial"/>
                <a:ea typeface="+mn-lt"/>
                <a:cs typeface="+mn-lt"/>
              </a:rPr>
              <a:t>Copy app/</a:t>
            </a:r>
            <a:r>
              <a:rPr lang="en-US" b="1" i="1" err="1">
                <a:latin typeface="Arial"/>
                <a:ea typeface="+mn-lt"/>
                <a:cs typeface="+mn-lt"/>
              </a:rPr>
              <a:t>simple_example</a:t>
            </a:r>
            <a:endParaRPr lang="en-US" b="1">
              <a:latin typeface="Arial"/>
              <a:cs typeface="Helvetica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Add </a:t>
            </a:r>
            <a:r>
              <a:rPr lang="en-US" err="1">
                <a:latin typeface="Arial"/>
                <a:cs typeface="Helvetica"/>
              </a:rPr>
              <a:t>realtime</a:t>
            </a:r>
            <a:r>
              <a:rPr lang="en-US">
                <a:latin typeface="Arial"/>
                <a:cs typeface="Helvetica"/>
              </a:rPr>
              <a:t> plotting for the 2 buttons and 8 LEDs. Make each button a different plot color. </a:t>
            </a:r>
            <a:br>
              <a:rPr lang="en-US">
                <a:latin typeface="Arial"/>
                <a:ea typeface="+mn-lt"/>
                <a:cs typeface="+mn-lt"/>
              </a:rPr>
            </a:br>
            <a:r>
              <a:rPr lang="en-US" b="1" i="1">
                <a:ea typeface="+mn-lt"/>
                <a:cs typeface="+mn-lt"/>
              </a:rPr>
              <a:t>Copy app/</a:t>
            </a:r>
            <a:r>
              <a:rPr lang="en-US" b="1" i="1" err="1">
                <a:ea typeface="+mn-lt"/>
                <a:cs typeface="+mn-lt"/>
              </a:rPr>
              <a:t>realtime_plot_example</a:t>
            </a:r>
            <a:endParaRPr lang="en-US" b="1">
              <a:latin typeface="Helvetica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Helvetica"/>
              </a:rPr>
              <a:t>Log the data. Plot is using python. Calculate the number of high/low transitions for each button. </a:t>
            </a:r>
            <a:br>
              <a:rPr lang="en-US">
                <a:latin typeface="Arial"/>
                <a:cs typeface="Helvetica"/>
              </a:rPr>
            </a:br>
            <a:r>
              <a:rPr lang="en-US" b="1" i="1">
                <a:latin typeface="Helvetica"/>
                <a:cs typeface="Helvetica"/>
              </a:rPr>
              <a:t>Copy app/</a:t>
            </a:r>
            <a:r>
              <a:rPr lang="en-US" b="1" i="1" err="1">
                <a:latin typeface="Helvetica"/>
                <a:cs typeface="Helvetica"/>
              </a:rPr>
              <a:t>pdo_log_example</a:t>
            </a:r>
            <a:endParaRPr lang="en-US" b="1">
              <a:latin typeface="Helvetica"/>
              <a:cs typeface="Helvetica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>
                <a:latin typeface="Arial"/>
                <a:cs typeface="Arial"/>
              </a:rPr>
              <a:t>Create a new </a:t>
            </a:r>
            <a:r>
              <a:rPr lang="en-US" err="1">
                <a:latin typeface="Arial"/>
                <a:cs typeface="Arial"/>
              </a:rPr>
              <a:t>gtest</a:t>
            </a:r>
            <a:r>
              <a:rPr lang="en-US">
                <a:latin typeface="Arial"/>
                <a:cs typeface="Arial"/>
              </a:rPr>
              <a:t> application with one test. Turn on LED 1,3,5,7 while button 1 is pressed. Ask the user to press and hold the button. After 3 seconds, verify the LED are on, and stop the master. </a:t>
            </a:r>
            <a:br>
              <a:rPr lang="en-US">
                <a:latin typeface="Arial"/>
                <a:cs typeface="Arial"/>
              </a:rPr>
            </a:br>
            <a:r>
              <a:rPr lang="en-US" b="1" i="1">
                <a:latin typeface="Helvetica"/>
                <a:cs typeface="Helvetica"/>
              </a:rPr>
              <a:t>Copy app/</a:t>
            </a:r>
            <a:r>
              <a:rPr lang="en-US" b="1" i="1" err="1">
                <a:latin typeface="Helvetica"/>
                <a:cs typeface="Helvetica"/>
              </a:rPr>
              <a:t>gtest_example</a:t>
            </a:r>
            <a:endParaRPr lang="en-US" b="1">
              <a:latin typeface="Helvetica"/>
              <a:cs typeface="Helvetica"/>
            </a:endParaRPr>
          </a:p>
          <a:p>
            <a:pPr marL="342900" indent="-342900">
              <a:buAutoNum type="arabicPeriod"/>
            </a:pPr>
            <a:endParaRPr lang="en-US" sz="2000" b="1">
              <a:latin typeface="Helvetica"/>
              <a:cs typeface="Helvetica"/>
            </a:endParaRPr>
          </a:p>
          <a:p>
            <a:r>
              <a:rPr lang="en-US" sz="2000">
                <a:latin typeface="Helvetica"/>
                <a:cs typeface="Helvetica"/>
              </a:rPr>
              <a:t>Note: Use LED on PHY board (top board)</a:t>
            </a:r>
          </a:p>
        </p:txBody>
      </p:sp>
    </p:spTree>
    <p:extLst>
      <p:ext uri="{BB962C8B-B14F-4D97-AF65-F5344CB8AC3E}">
        <p14:creationId xmlns:p14="http://schemas.microsoft.com/office/powerpoint/2010/main" val="156152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appliance, remote, table, person&#10;&#10;Description automatically generated">
            <a:extLst>
              <a:ext uri="{FF2B5EF4-FFF2-40B4-BE49-F238E27FC236}">
                <a16:creationId xmlns:a16="http://schemas.microsoft.com/office/drawing/2014/main" id="{DAD90AD9-A8E1-4492-B665-1F118928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t="9079" r="3647"/>
          <a:stretch/>
        </p:blipFill>
        <p:spPr>
          <a:xfrm>
            <a:off x="531930" y="-2953"/>
            <a:ext cx="11658301" cy="6858858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6A1E0-D303-44A9-BE8A-BB98E76CFFB6}"/>
              </a:ext>
            </a:extLst>
          </p:cNvPr>
          <p:cNvGrpSpPr/>
          <p:nvPr/>
        </p:nvGrpSpPr>
        <p:grpSpPr>
          <a:xfrm>
            <a:off x="797548" y="-1711"/>
            <a:ext cx="5954656" cy="6895230"/>
            <a:chOff x="-1711" y="-11480"/>
            <a:chExt cx="5954656" cy="68952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AF496-D9DD-410D-B18C-FF82ACE42CDC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EDA4670-48D5-4961-908F-897FCBA21D93}"/>
                </a:ext>
              </a:extLst>
            </p:cNvPr>
            <p:cNvSpPr/>
            <p:nvPr/>
          </p:nvSpPr>
          <p:spPr>
            <a:xfrm rot="5400000">
              <a:off x="911569" y="1842374"/>
              <a:ext cx="6889124" cy="3193628"/>
            </a:xfrm>
            <a:prstGeom prst="rtTriangle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935C17-4316-45D3-A8A5-F54E560ABA28}"/>
              </a:ext>
            </a:extLst>
          </p:cNvPr>
          <p:cNvGrpSpPr/>
          <p:nvPr/>
        </p:nvGrpSpPr>
        <p:grpSpPr>
          <a:xfrm>
            <a:off x="-1711" y="-1711"/>
            <a:ext cx="5945797" cy="6912950"/>
            <a:chOff x="-1711" y="-11480"/>
            <a:chExt cx="5945797" cy="6912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AF4516-A593-4769-85F5-0F7CA7A75740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1B2403B-8EAF-49DE-B8E9-80584BCDEE36}"/>
                </a:ext>
              </a:extLst>
            </p:cNvPr>
            <p:cNvSpPr/>
            <p:nvPr/>
          </p:nvSpPr>
          <p:spPr>
            <a:xfrm rot="5400000">
              <a:off x="898279" y="1855664"/>
              <a:ext cx="6906845" cy="3184768"/>
            </a:xfrm>
            <a:prstGeom prst="rtTriangle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533D-8538-4E16-BC77-BAA9094A3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EB113-3DD5-414D-A616-C4C530192639}"/>
              </a:ext>
            </a:extLst>
          </p:cNvPr>
          <p:cNvSpPr txBox="1"/>
          <p:nvPr/>
        </p:nvSpPr>
        <p:spPr>
          <a:xfrm>
            <a:off x="474704" y="1022019"/>
            <a:ext cx="5474115" cy="5198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err="1">
                <a:latin typeface="+mj-lt"/>
                <a:ea typeface="+mj-ea"/>
                <a:cs typeface="+mj-cs"/>
              </a:rPr>
              <a:t>Flexiv</a:t>
            </a:r>
            <a:r>
              <a:rPr lang="en-US" sz="3200">
                <a:latin typeface="+mj-lt"/>
                <a:ea typeface="+mj-ea"/>
                <a:cs typeface="+mj-cs"/>
              </a:rPr>
              <a:t> Joint Driver Library</a:t>
            </a:r>
            <a:endParaRPr lang="en-US" sz="3200" err="1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latin typeface="+mj-lt"/>
              <a:ea typeface="+mj-ea"/>
              <a:cs typeface="+mj-cs"/>
            </a:endParaRPr>
          </a:p>
          <a:p>
            <a:r>
              <a:rPr lang="en-US" sz="2400" err="1">
                <a:latin typeface="+mj-lt"/>
                <a:ea typeface="+mj-ea"/>
                <a:cs typeface="Helvetica"/>
              </a:rPr>
              <a:t>Chaowei</a:t>
            </a:r>
            <a:r>
              <a:rPr lang="en-US" sz="2400">
                <a:latin typeface="+mj-lt"/>
                <a:ea typeface="+mj-ea"/>
                <a:cs typeface="Helvetica"/>
              </a:rPr>
              <a:t> Kao &amp; Brian Soe</a:t>
            </a:r>
            <a:endParaRPr lang="en-US" sz="2400"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endParaRPr lang="en-US" sz="2400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2021 Jan 28</a:t>
            </a:r>
            <a:endParaRPr lang="en-US" sz="2400">
              <a:latin typeface="+mj-lt"/>
              <a:ea typeface="+mj-ea"/>
              <a:cs typeface="Helvetic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9382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5676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flexiv_joint_driver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22AA5-3C33-4444-8FBA-9A28A5849E4D}"/>
              </a:ext>
            </a:extLst>
          </p:cNvPr>
          <p:cNvSpPr txBox="1"/>
          <p:nvPr/>
        </p:nvSpPr>
        <p:spPr>
          <a:xfrm>
            <a:off x="641495" y="1490007"/>
            <a:ext cx="11425452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Ethercat</a:t>
            </a:r>
            <a:r>
              <a:rPr lang="en-US"/>
              <a:t>-based library for joint control application which wraps around </a:t>
            </a:r>
            <a:r>
              <a:rPr lang="en-US" err="1"/>
              <a:t>flexiv_ecat_server</a:t>
            </a:r>
            <a:r>
              <a:rPr lang="en-US"/>
              <a:t>. Using new xml format different from production xml.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Contain several modules for specific purpose:</a:t>
            </a:r>
            <a:endParaRPr lang="en-US">
              <a:cs typeface="Helvetica"/>
            </a:endParaRP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JointParams</a:t>
            </a:r>
            <a:r>
              <a:rPr lang="en-US">
                <a:ea typeface="+mn-lt"/>
                <a:cs typeface="+mn-lt"/>
              </a:rPr>
              <a:t> : store joint parameters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JointControl</a:t>
            </a:r>
            <a:r>
              <a:rPr lang="en-US">
                <a:ea typeface="+mn-lt"/>
                <a:cs typeface="+mn-lt"/>
              </a:rPr>
              <a:t> : joint control mode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JointSlave</a:t>
            </a:r>
            <a:r>
              <a:rPr lang="en-US">
                <a:ea typeface="+mn-lt"/>
                <a:cs typeface="+mn-lt"/>
              </a:rPr>
              <a:t> : </a:t>
            </a:r>
            <a:r>
              <a:rPr lang="en-US" err="1">
                <a:ea typeface="+mn-lt"/>
                <a:cs typeface="+mn-lt"/>
              </a:rPr>
              <a:t>EtherCAT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pdos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JointBrake</a:t>
            </a:r>
            <a:r>
              <a:rPr lang="en-US">
                <a:ea typeface="+mn-lt"/>
                <a:cs typeface="+mn-lt"/>
              </a:rPr>
              <a:t> : release/engage brake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Repository : </a:t>
            </a:r>
            <a:r>
              <a:rPr lang="en-US">
                <a:ea typeface="+mn-lt"/>
                <a:cs typeface="+mn-lt"/>
                <a:hlinkClick r:id="rId3"/>
              </a:rPr>
              <a:t>flexiv_joint_driver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3D3DA4-781D-442F-8719-D4C380009F01}"/>
              </a:ext>
            </a:extLst>
          </p:cNvPr>
          <p:cNvSpPr/>
          <p:nvPr/>
        </p:nvSpPr>
        <p:spPr>
          <a:xfrm>
            <a:off x="8079243" y="3091266"/>
            <a:ext cx="3826810" cy="24194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4CE410-E16E-4266-9CC6-30B845387C22}"/>
              </a:ext>
            </a:extLst>
          </p:cNvPr>
          <p:cNvSpPr/>
          <p:nvPr/>
        </p:nvSpPr>
        <p:spPr>
          <a:xfrm>
            <a:off x="8323868" y="3387485"/>
            <a:ext cx="1404593" cy="6714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JointSlave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D21F9C-17B6-4E0C-8E04-CF5705CA9629}"/>
              </a:ext>
            </a:extLst>
          </p:cNvPr>
          <p:cNvSpPr/>
          <p:nvPr/>
        </p:nvSpPr>
        <p:spPr>
          <a:xfrm>
            <a:off x="10138473" y="3429000"/>
            <a:ext cx="1545183" cy="6714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JointBrake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AD0B14-2F65-4950-90BD-3DFD4F342A6C}"/>
              </a:ext>
            </a:extLst>
          </p:cNvPr>
          <p:cNvSpPr/>
          <p:nvPr/>
        </p:nvSpPr>
        <p:spPr>
          <a:xfrm>
            <a:off x="8253572" y="4450924"/>
            <a:ext cx="1545183" cy="6714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JointControl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ECA121-B9A2-4FD6-9F3C-F3F5BE804214}"/>
              </a:ext>
            </a:extLst>
          </p:cNvPr>
          <p:cNvSpPr/>
          <p:nvPr/>
        </p:nvSpPr>
        <p:spPr>
          <a:xfrm>
            <a:off x="10150284" y="4450924"/>
            <a:ext cx="1545183" cy="67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JointParams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F7B5F-2098-4D1A-B86C-28C758CE5F7A}"/>
              </a:ext>
            </a:extLst>
          </p:cNvPr>
          <p:cNvSpPr txBox="1"/>
          <p:nvPr/>
        </p:nvSpPr>
        <p:spPr>
          <a:xfrm>
            <a:off x="9140006" y="2518552"/>
            <a:ext cx="284649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Joint driver</a:t>
            </a:r>
            <a:endParaRPr lang="en-US" sz="2000">
              <a:ea typeface="+mn-lt"/>
              <a:cs typeface="+mn-lt"/>
            </a:endParaRPr>
          </a:p>
          <a:p>
            <a:endParaRPr lang="en-US" sz="2400">
              <a:cs typeface="Helvetica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0275C-02D8-4B33-A2C9-19AF9376C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5676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flexiv_joint_driver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22AA5-3C33-4444-8FBA-9A28A5849E4D}"/>
              </a:ext>
            </a:extLst>
          </p:cNvPr>
          <p:cNvSpPr txBox="1"/>
          <p:nvPr/>
        </p:nvSpPr>
        <p:spPr>
          <a:xfrm>
            <a:off x="645228" y="1499391"/>
            <a:ext cx="11425452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Helvetica"/>
                <a:ea typeface="+mn-lt"/>
                <a:cs typeface="Helvetica"/>
              </a:rPr>
              <a:t>Joint Brake</a:t>
            </a:r>
            <a:r>
              <a:rPr lang="en-US">
                <a:latin typeface="Helvetica"/>
                <a:ea typeface="+mn-lt"/>
                <a:cs typeface="Helvetica"/>
              </a:rPr>
              <a:t> (</a:t>
            </a:r>
            <a:r>
              <a:rPr lang="en-US">
                <a:latin typeface="Helvetica"/>
                <a:ea typeface="+mn-lt"/>
                <a:cs typeface="Helvetica"/>
                <a:hlinkClick r:id="rId3"/>
              </a:rPr>
              <a:t>joint_brake.h</a:t>
            </a:r>
            <a:r>
              <a:rPr lang="en-US">
                <a:latin typeface="Helvetica"/>
                <a:ea typeface="+mn-lt"/>
                <a:cs typeface="Helvetica"/>
              </a:rPr>
              <a:t>): </a:t>
            </a: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ea typeface="+mn-lt"/>
                <a:cs typeface="Helvetica"/>
              </a:rPr>
              <a:t>RunRelease(bool* released = nullptr)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ea typeface="+mn-lt"/>
                <a:cs typeface="Helvetica"/>
              </a:rPr>
              <a:t>Engage();</a:t>
            </a:r>
          </a:p>
          <a:p>
            <a:pPr>
              <a:lnSpc>
                <a:spcPct val="150000"/>
              </a:lnSpc>
            </a:pPr>
            <a:endParaRPr lang="en-US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latin typeface="Helvetica"/>
                <a:cs typeface="Helvetica"/>
              </a:rPr>
              <a:t>Joint Param</a:t>
            </a:r>
            <a:r>
              <a:rPr lang="en-US" b="1">
                <a:latin typeface="Helvetica"/>
                <a:cs typeface="Helvetica"/>
              </a:rPr>
              <a:t> </a:t>
            </a:r>
            <a:r>
              <a:rPr lang="en-US">
                <a:latin typeface="Helvetica"/>
                <a:cs typeface="Helvetica"/>
              </a:rPr>
              <a:t>(</a:t>
            </a:r>
            <a:r>
              <a:rPr lang="en-US">
                <a:latin typeface="Helvetica"/>
                <a:cs typeface="Helvetica"/>
                <a:hlinkClick r:id="rId4"/>
              </a:rPr>
              <a:t>joint_params.h</a:t>
            </a:r>
            <a:r>
              <a:rPr lang="en-US">
                <a:latin typeface="Helvetica"/>
                <a:cs typeface="Helvetica"/>
              </a:rPr>
              <a:t>): 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ea typeface="+mn-lt"/>
                <a:cs typeface="Helvetica"/>
              </a:rPr>
              <a:t>    ParseFromXmlFile(file_path, slave_index, slave_name) </a:t>
            </a: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Helvetica"/>
                <a:ea typeface="+mn-lt"/>
                <a:cs typeface="Helvetica"/>
              </a:rPr>
              <a:t>To convert production xml to new xml format, use </a:t>
            </a:r>
            <a:r>
              <a:rPr lang="en-US">
                <a:latin typeface="Helvetica"/>
                <a:ea typeface="+mn-lt"/>
                <a:cs typeface="Helvetica"/>
                <a:hlinkClick r:id="rId5"/>
              </a:rPr>
              <a:t>xml_converter</a:t>
            </a:r>
            <a:r>
              <a:rPr lang="en-US">
                <a:latin typeface="Helvetica"/>
                <a:ea typeface="+mn-lt"/>
                <a:cs typeface="Helvetica"/>
              </a:rPr>
              <a:t>. (new xml format will soon be supported on PDMS)</a:t>
            </a:r>
          </a:p>
          <a:p>
            <a:pPr>
              <a:lnSpc>
                <a:spcPct val="150000"/>
              </a:lnSpc>
            </a:pPr>
            <a:endParaRPr lang="en-US">
              <a:latin typeface="Helvetica"/>
              <a:ea typeface="+mn-lt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ea typeface="+mn-lt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7AF11-F679-4575-A6D7-29478DEB1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15F3196D-4466-4730-92E9-1F0E3E47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" y="36358"/>
            <a:ext cx="12099401" cy="6003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3F77D-8C4C-4BEF-BFEE-FD30553E4820}"/>
              </a:ext>
            </a:extLst>
          </p:cNvPr>
          <p:cNvSpPr txBox="1"/>
          <p:nvPr/>
        </p:nvSpPr>
        <p:spPr>
          <a:xfrm>
            <a:off x="3466859" y="6466630"/>
            <a:ext cx="84437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  <a:hlinkClick r:id="rId3"/>
              </a:rPr>
              <a:t>Machine Design: Which Ethernet Type Is Leading the Network Connection Race?</a:t>
            </a:r>
            <a:endParaRPr lang="en-US" sz="1200">
              <a:ea typeface="+mn-lt"/>
              <a:cs typeface="+mn-lt"/>
            </a:endParaRPr>
          </a:p>
          <a:p>
            <a:pPr algn="l"/>
            <a:endParaRPr lang="en-US" sz="1200">
              <a:cs typeface="Helvetic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AF38E-C930-4DE1-B883-AE95EB34A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0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5676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flexiv_joint_driver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22AA5-3C33-4444-8FBA-9A28A5849E4D}"/>
              </a:ext>
            </a:extLst>
          </p:cNvPr>
          <p:cNvSpPr txBox="1"/>
          <p:nvPr/>
        </p:nvSpPr>
        <p:spPr>
          <a:xfrm>
            <a:off x="645228" y="1499391"/>
            <a:ext cx="1142545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Helvetica"/>
                <a:ea typeface="+mn-lt"/>
                <a:cs typeface="Helvetica"/>
              </a:rPr>
              <a:t>Joint control mode </a:t>
            </a:r>
            <a:r>
              <a:rPr lang="en-US" sz="2000">
                <a:latin typeface="Helvetica"/>
                <a:ea typeface="+mn-lt"/>
                <a:cs typeface="Helvetica"/>
              </a:rPr>
              <a:t>(</a:t>
            </a:r>
            <a:r>
              <a:rPr lang="en-US" sz="2000">
                <a:latin typeface="Helvetica"/>
                <a:ea typeface="+mn-lt"/>
                <a:cs typeface="Helvetica"/>
                <a:hlinkClick r:id="rId3"/>
              </a:rPr>
              <a:t>joint_control.h</a:t>
            </a:r>
            <a:r>
              <a:rPr lang="en-US" sz="2000">
                <a:latin typeface="Helvetica"/>
                <a:ea typeface="+mn-lt"/>
                <a:cs typeface="Helvetica"/>
              </a:rPr>
              <a:t>): </a:t>
            </a:r>
            <a:endParaRPr lang="en-US" sz="2000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RunMotorPosition</a:t>
            </a:r>
            <a:r>
              <a:rPr lang="en-US">
                <a:latin typeface="Helvetica"/>
                <a:ea typeface="+mn-lt"/>
                <a:cs typeface="Helvetica"/>
              </a:rPr>
              <a:t>: Motor position control, open/closed loop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RunLinkPosition</a:t>
            </a:r>
            <a:r>
              <a:rPr lang="en-US">
                <a:latin typeface="Helvetica"/>
                <a:ea typeface="+mn-lt"/>
                <a:cs typeface="Helvetica"/>
              </a:rPr>
              <a:t>: Link position control, open/closed loop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RunTorque</a:t>
            </a:r>
            <a:r>
              <a:rPr lang="en-US">
                <a:latin typeface="Helvetica"/>
                <a:ea typeface="+mn-lt"/>
                <a:cs typeface="Helvetica"/>
              </a:rPr>
              <a:t>: Open/closed torque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RunHoldPosition</a:t>
            </a:r>
            <a:r>
              <a:rPr lang="en-US">
                <a:latin typeface="Helvetica"/>
                <a:ea typeface="+mn-lt"/>
                <a:cs typeface="Helvetica"/>
              </a:rPr>
              <a:t>: Hold current position</a:t>
            </a:r>
            <a:endParaRPr lang="en-US">
              <a:latin typeface="Helvetica"/>
              <a:cs typeface="Helvetic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RunDeceleration</a:t>
            </a:r>
            <a:r>
              <a:rPr lang="en-US">
                <a:latin typeface="Helvetica"/>
                <a:ea typeface="+mn-lt"/>
                <a:cs typeface="Helvetica"/>
              </a:rPr>
              <a:t>: Decelerate to zero velocity and hold current position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Helvetica"/>
                <a:ea typeface="+mn-lt"/>
                <a:cs typeface="Helvetica"/>
              </a:rPr>
              <a:t>RunZeroCurrent</a:t>
            </a:r>
            <a:r>
              <a:rPr lang="en-US">
                <a:latin typeface="Helvetica"/>
                <a:ea typeface="+mn-lt"/>
                <a:cs typeface="Helvetica"/>
              </a:rPr>
              <a:t>: Set current to zero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RunIndirectTorque: Closed torque control. Used when there is an outer impedence loop.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 Ex. void </a:t>
            </a:r>
            <a:r>
              <a:rPr lang="en-US" err="1">
                <a:latin typeface="Helvetica"/>
                <a:cs typeface="Helvetica"/>
              </a:rPr>
              <a:t>RunTorque</a:t>
            </a:r>
            <a:r>
              <a:rPr lang="en-US">
                <a:latin typeface="Helvetica"/>
                <a:cs typeface="Helvetica"/>
              </a:rPr>
              <a:t>(float </a:t>
            </a:r>
            <a:r>
              <a:rPr lang="en-US" err="1">
                <a:latin typeface="Helvetica"/>
                <a:cs typeface="Helvetica"/>
              </a:rPr>
              <a:t>target_torque</a:t>
            </a:r>
            <a:r>
              <a:rPr lang="en-US">
                <a:latin typeface="Helvetica"/>
                <a:cs typeface="Helvetica"/>
              </a:rPr>
              <a:t>, </a:t>
            </a:r>
            <a:r>
              <a:rPr lang="en-US">
                <a:latin typeface="Helvetica"/>
                <a:ea typeface="+mn-lt"/>
                <a:cs typeface="Helvetica"/>
              </a:rPr>
              <a:t>float gravity_compensation,</a:t>
            </a:r>
            <a:r>
              <a:rPr lang="en-US">
                <a:latin typeface="Helvetica"/>
                <a:cs typeface="Helvetica"/>
              </a:rPr>
              <a:t> bool </a:t>
            </a:r>
            <a:r>
              <a:rPr lang="en-US" err="1">
                <a:latin typeface="Helvetica"/>
                <a:cs typeface="Helvetica"/>
              </a:rPr>
              <a:t>closed_loop</a:t>
            </a:r>
            <a:r>
              <a:rPr lang="en-US">
                <a:latin typeface="Helvetica"/>
                <a:cs typeface="Helvetica"/>
              </a:rPr>
              <a:t>=true); </a:t>
            </a:r>
            <a:endParaRPr lang="en-US">
              <a:latin typeface="Helvetica"/>
              <a:ea typeface="+mn-lt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ea typeface="+mn-lt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7AF11-F679-4575-A6D7-29478DEB1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5676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flexiv_joint_driver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8B8DC9-CBE9-4322-A1CE-224C83D817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142" y="1122191"/>
            <a:ext cx="6709941" cy="3327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Helvetica"/>
                <a:cs typeface="Helvetica"/>
              </a:rPr>
              <a:t>Trajectory</a:t>
            </a:r>
            <a:r>
              <a:rPr lang="en-US" b="1">
                <a:latin typeface="Helvetica"/>
                <a:cs typeface="Helvetica"/>
              </a:rPr>
              <a:t> </a:t>
            </a:r>
            <a:r>
              <a:rPr lang="en-US">
                <a:latin typeface="Helvetica"/>
                <a:cs typeface="Helvetica"/>
              </a:rPr>
              <a:t>(</a:t>
            </a:r>
            <a:r>
              <a:rPr lang="en-US">
                <a:latin typeface="Helvetica"/>
                <a:cs typeface="Helvetica"/>
                <a:hlinkClick r:id="rId3"/>
              </a:rPr>
              <a:t>trajectory.h</a:t>
            </a:r>
            <a:r>
              <a:rPr lang="en-US">
                <a:latin typeface="Helvetica"/>
                <a:cs typeface="Helvetica"/>
              </a:rPr>
              <a:t>): </a:t>
            </a:r>
          </a:p>
          <a:p>
            <a:r>
              <a:rPr lang="en-US">
                <a:latin typeface="Helvetica"/>
                <a:cs typeface="Helvetica"/>
              </a:rPr>
              <a:t>Spline trajectory:</a:t>
            </a:r>
          </a:p>
          <a:p>
            <a:pPr lvl="1"/>
            <a:r>
              <a:rPr lang="en-US" sz="1800">
                <a:latin typeface="Helvetica"/>
                <a:cs typeface="Helvetica"/>
              </a:rPr>
              <a:t>Compute a trapezoidal velocity profile, a constant acceleration section, a constant velocity section, a constant deceleration section</a:t>
            </a:r>
          </a:p>
          <a:p>
            <a:pPr marL="457200" lvl="1" indent="0">
              <a:buNone/>
            </a:pPr>
            <a:endParaRPr lang="en-US" sz="1800">
              <a:latin typeface="Helvetica"/>
              <a:cs typeface="Helvetica"/>
            </a:endParaRPr>
          </a:p>
          <a:p>
            <a:pPr lvl="1"/>
            <a:endParaRPr lang="en-US" sz="1800">
              <a:latin typeface="Helvetica"/>
              <a:cs typeface="Helvetica"/>
            </a:endParaRPr>
          </a:p>
          <a:p>
            <a:pPr lvl="1"/>
            <a:r>
              <a:rPr lang="en-US" sz="1800">
                <a:latin typeface="Helvetica"/>
                <a:cs typeface="Helvetica"/>
              </a:rPr>
              <a:t>If travel distance is too small, compute a triangular velocity profile which accelerates to max velocity and immediately decelerates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C0502-7517-46FB-8279-3EAA852EA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135" y="1047628"/>
            <a:ext cx="4667250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9E464-798B-417B-920B-B79ED5DB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272" y="3835045"/>
            <a:ext cx="3990975" cy="2657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B266F-7532-42FF-8812-A1E0BE4F5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31</a:t>
            </a:fld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C3C7605-0BE3-41C2-A9ED-08A09A317565}"/>
              </a:ext>
            </a:extLst>
          </p:cNvPr>
          <p:cNvSpPr txBox="1"/>
          <p:nvPr/>
        </p:nvSpPr>
        <p:spPr>
          <a:xfrm>
            <a:off x="277505" y="4519683"/>
            <a:ext cx="7008125" cy="214776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void </a:t>
            </a:r>
            <a:r>
              <a:rPr lang="en-US" sz="1400" err="1">
                <a:latin typeface="Consolas"/>
              </a:rPr>
              <a:t>ComputeSpline</a:t>
            </a:r>
            <a:r>
              <a:rPr lang="en-US" sz="1400">
                <a:latin typeface="Consolas"/>
              </a:rPr>
              <a:t>(float </a:t>
            </a:r>
            <a:r>
              <a:rPr lang="en-US" sz="1400" err="1">
                <a:latin typeface="Consolas"/>
              </a:rPr>
              <a:t>start_position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float </a:t>
            </a:r>
            <a:r>
              <a:rPr lang="en-US" sz="1400" err="1">
                <a:latin typeface="Consolas"/>
              </a:rPr>
              <a:t>end_position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float </a:t>
            </a:r>
            <a:r>
              <a:rPr lang="en-US" sz="1400" err="1">
                <a:latin typeface="Consolas"/>
              </a:rPr>
              <a:t>max_velocity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float </a:t>
            </a:r>
            <a:r>
              <a:rPr lang="en-US" sz="1400" err="1">
                <a:latin typeface="Consolas"/>
              </a:rPr>
              <a:t>max_acceleration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float </a:t>
            </a:r>
            <a:r>
              <a:rPr lang="en-US" sz="1400" err="1">
                <a:latin typeface="Consolas"/>
              </a:rPr>
              <a:t>ctrl_frequency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std::vector&lt;float&gt;&amp; </a:t>
            </a:r>
            <a:r>
              <a:rPr lang="en-US" sz="1400" err="1">
                <a:latin typeface="Consolas"/>
              </a:rPr>
              <a:t>trajectory_position</a:t>
            </a:r>
            <a:r>
              <a:rPr lang="en-US" sz="1400">
                <a:latin typeface="Consolas"/>
              </a:rPr>
              <a:t>,</a:t>
            </a:r>
            <a:endParaRPr lang="en-US" sz="1400">
              <a:ea typeface="+mn-lt"/>
              <a:cs typeface="+mn-lt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r>
              <a:rPr lang="en-US" sz="1400">
                <a:latin typeface="Consolas"/>
              </a:rPr>
              <a:t>                   std::vector&lt;float&gt;&amp; </a:t>
            </a:r>
            <a:r>
              <a:rPr lang="en-US" sz="1400" err="1">
                <a:latin typeface="Consolas"/>
              </a:rPr>
              <a:t>trajectory_velocity</a:t>
            </a:r>
            <a:r>
              <a:rPr lang="en-US" sz="1400">
                <a:latin typeface="Consolas"/>
              </a:rPr>
              <a:t>)</a:t>
            </a:r>
            <a:endParaRPr lang="en-US" sz="14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98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5676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flexiv_joint_driver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B266F-7532-42FF-8812-A1E0BE4F5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32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992B8CB-B6E3-49AB-99F3-623F082AACBC}"/>
              </a:ext>
            </a:extLst>
          </p:cNvPr>
          <p:cNvSpPr>
            <a:spLocks noGrp="1"/>
          </p:cNvSpPr>
          <p:nvPr/>
        </p:nvSpPr>
        <p:spPr>
          <a:xfrm>
            <a:off x="642883" y="1237379"/>
            <a:ext cx="11234122" cy="51507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latin typeface="Helvetica"/>
                <a:cs typeface="Helvetica"/>
              </a:rPr>
              <a:t>Steps to bring up joint driver:</a:t>
            </a:r>
          </a:p>
          <a:p>
            <a:pPr marL="342900" indent="-342900">
              <a:buAutoNum type="arabicPeriod"/>
            </a:pPr>
            <a:r>
              <a:rPr lang="en-US">
                <a:latin typeface="Helvetica"/>
                <a:cs typeface="Helvetica"/>
              </a:rPr>
              <a:t>Setup master:</a:t>
            </a:r>
          </a:p>
          <a:p>
            <a:pPr lvl="1"/>
            <a:r>
              <a:rPr lang="en-US" sz="1800" err="1">
                <a:latin typeface="Helvetica"/>
                <a:cs typeface="Helvetica"/>
              </a:rPr>
              <a:t>SetEthernetAdapterName</a:t>
            </a:r>
            <a:r>
              <a:rPr lang="en-US" sz="1800">
                <a:latin typeface="Helvetica"/>
                <a:cs typeface="Helvetica"/>
              </a:rPr>
              <a:t>(“enp0s31f6”):  find Ethernet adapter name with </a:t>
            </a:r>
            <a:r>
              <a:rPr lang="en-US" sz="1800">
                <a:solidFill>
                  <a:srgbClr val="FF0000"/>
                </a:solidFill>
                <a:latin typeface="Helvetica"/>
                <a:cs typeface="Helvetica"/>
              </a:rPr>
              <a:t>ifconfig</a:t>
            </a:r>
            <a:r>
              <a:rPr lang="en-US" sz="1800">
                <a:latin typeface="Helvetica"/>
                <a:cs typeface="Helvetica"/>
              </a:rPr>
              <a:t> in terminal</a:t>
            </a:r>
          </a:p>
          <a:p>
            <a:pPr lvl="1"/>
            <a:r>
              <a:rPr lang="en-US" sz="1800" err="1">
                <a:latin typeface="Helvetica"/>
                <a:cs typeface="Helvetica"/>
              </a:rPr>
              <a:t>SetDcCycleTime</a:t>
            </a:r>
            <a:r>
              <a:rPr lang="en-US" sz="1800">
                <a:latin typeface="Helvetica"/>
                <a:cs typeface="Helvetica"/>
              </a:rPr>
              <a:t>: set </a:t>
            </a:r>
            <a:r>
              <a:rPr lang="en-US" sz="1800" err="1">
                <a:latin typeface="Helvetica"/>
                <a:cs typeface="Helvetica"/>
              </a:rPr>
              <a:t>EtherCAT</a:t>
            </a:r>
            <a:r>
              <a:rPr lang="en-US" sz="1800">
                <a:latin typeface="Helvetica"/>
                <a:cs typeface="Helvetica"/>
              </a:rPr>
              <a:t> loop time, 1 kHz in our case</a:t>
            </a:r>
          </a:p>
          <a:p>
            <a:pPr lvl="1"/>
            <a:r>
              <a:rPr lang="en-US" sz="1800" err="1">
                <a:latin typeface="Helvetica"/>
                <a:cs typeface="Helvetica"/>
              </a:rPr>
              <a:t>SetSlave</a:t>
            </a:r>
            <a:r>
              <a:rPr lang="en-US" sz="1800">
                <a:latin typeface="Helvetica"/>
                <a:cs typeface="Helvetica"/>
              </a:rPr>
              <a:t>: Set slave file and slave index(starts from 1)</a:t>
            </a:r>
          </a:p>
          <a:p>
            <a:pPr lvl="1"/>
            <a:r>
              <a:rPr lang="en-US" sz="1800" err="1">
                <a:latin typeface="Helvetica"/>
                <a:cs typeface="Helvetica"/>
              </a:rPr>
              <a:t>SetPreOpFunction</a:t>
            </a:r>
            <a:r>
              <a:rPr lang="en-US" sz="1800">
                <a:latin typeface="Helvetica"/>
                <a:cs typeface="Helvetica"/>
              </a:rPr>
              <a:t>: executes in </a:t>
            </a:r>
            <a:r>
              <a:rPr lang="en-US" sz="1800" err="1">
                <a:latin typeface="Helvetica"/>
                <a:cs typeface="Helvetica"/>
              </a:rPr>
              <a:t>EtherCAT</a:t>
            </a:r>
            <a:r>
              <a:rPr lang="en-US" sz="1800">
                <a:latin typeface="Helvetica"/>
                <a:cs typeface="Helvetica"/>
              </a:rPr>
              <a:t> pre-op state</a:t>
            </a:r>
          </a:p>
          <a:p>
            <a:pPr lvl="1"/>
            <a:r>
              <a:rPr lang="en-US" sz="1800" err="1">
                <a:latin typeface="Helvetica"/>
                <a:cs typeface="Helvetica"/>
              </a:rPr>
              <a:t>SetLoopFunction</a:t>
            </a:r>
            <a:r>
              <a:rPr lang="en-US" sz="1800">
                <a:latin typeface="Helvetica"/>
                <a:cs typeface="Helvetica"/>
              </a:rPr>
              <a:t>: executes in </a:t>
            </a:r>
            <a:r>
              <a:rPr lang="en-US" sz="1800" err="1">
                <a:latin typeface="Helvetica"/>
                <a:cs typeface="Helvetica"/>
              </a:rPr>
              <a:t>EtherCAT</a:t>
            </a:r>
            <a:r>
              <a:rPr lang="en-US" sz="1800">
                <a:latin typeface="Helvetica"/>
                <a:cs typeface="Helvetica"/>
              </a:rPr>
              <a:t> op state, runs every cycle</a:t>
            </a:r>
          </a:p>
          <a:p>
            <a:pPr marL="342900" indent="-342900">
              <a:buAutoNum type="arabicPeriod"/>
            </a:pPr>
            <a:r>
              <a:rPr lang="en-US">
                <a:latin typeface="Helvetica"/>
                <a:cs typeface="Helvetica"/>
              </a:rPr>
              <a:t>Setup joint driver: </a:t>
            </a:r>
          </a:p>
          <a:p>
            <a:pPr lvl="1"/>
            <a:r>
              <a:rPr lang="en-US" sz="1800">
                <a:latin typeface="Helvetica"/>
                <a:cs typeface="Helvetica"/>
              </a:rPr>
              <a:t> Set control period: 1 kHz in our case</a:t>
            </a:r>
          </a:p>
          <a:p>
            <a:pPr lvl="1"/>
            <a:r>
              <a:rPr lang="en-US" sz="1800">
                <a:latin typeface="Helvetica"/>
                <a:cs typeface="Helvetica"/>
              </a:rPr>
              <a:t> </a:t>
            </a:r>
            <a:r>
              <a:rPr lang="en-US" sz="1800" err="1">
                <a:latin typeface="Helvetica"/>
                <a:cs typeface="Helvetica"/>
              </a:rPr>
              <a:t>LoadParameterFile</a:t>
            </a:r>
            <a:r>
              <a:rPr lang="en-US" sz="1800">
                <a:latin typeface="Helvetica"/>
                <a:cs typeface="Helvetica"/>
              </a:rPr>
              <a:t>(): load parameter xml file</a:t>
            </a:r>
          </a:p>
          <a:p>
            <a:pPr marL="342900" indent="-342900">
              <a:buAutoNum type="arabicPeriod"/>
            </a:pPr>
            <a:r>
              <a:rPr lang="en-US">
                <a:latin typeface="Helvetica"/>
                <a:cs typeface="Helvetica"/>
              </a:rPr>
              <a:t>Start master</a:t>
            </a:r>
          </a:p>
          <a:p>
            <a:pPr marL="342900" indent="-342900">
              <a:buAutoNum type="arabicPeriod"/>
            </a:pPr>
            <a:r>
              <a:rPr lang="en-US" err="1">
                <a:latin typeface="Helvetica"/>
                <a:cs typeface="Helvetica"/>
              </a:rPr>
              <a:t>ControlLoop</a:t>
            </a:r>
            <a:r>
              <a:rPr lang="en-US">
                <a:latin typeface="Helvetica"/>
                <a:cs typeface="Helvetica"/>
              </a:rPr>
              <a:t>():  User-defined application. Runs every </a:t>
            </a:r>
            <a:r>
              <a:rPr lang="en-US" err="1">
                <a:latin typeface="Helvetica"/>
                <a:cs typeface="Helvetica"/>
              </a:rPr>
              <a:t>EtherCAT</a:t>
            </a:r>
            <a:r>
              <a:rPr lang="en-US">
                <a:latin typeface="Helvetica"/>
                <a:cs typeface="Helvetica"/>
              </a:rPr>
              <a:t> cycle.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>
                <a:latin typeface="Helvetica"/>
                <a:cs typeface="Helvetica"/>
              </a:rPr>
              <a:t>Run startup: driver-&gt;</a:t>
            </a:r>
            <a:r>
              <a:rPr lang="en-US" sz="1800" err="1">
                <a:latin typeface="Helvetica"/>
                <a:cs typeface="Helvetica"/>
              </a:rPr>
              <a:t>Runstartup</a:t>
            </a:r>
            <a:r>
              <a:rPr lang="en-US" sz="1800">
                <a:latin typeface="Helvetica"/>
                <a:cs typeface="Helvetica"/>
              </a:rPr>
              <a:t>(&amp;complete)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>
                <a:latin typeface="Helvetica"/>
                <a:cs typeface="Helvetica"/>
              </a:rPr>
              <a:t>Brake release : driver-&gt;brake_.</a:t>
            </a:r>
            <a:r>
              <a:rPr lang="en-US" sz="1800" err="1">
                <a:latin typeface="Helvetica"/>
                <a:cs typeface="Helvetica"/>
              </a:rPr>
              <a:t>RunRelease</a:t>
            </a:r>
            <a:r>
              <a:rPr lang="en-US" sz="1800">
                <a:latin typeface="Helvetica"/>
                <a:cs typeface="Helvetica"/>
              </a:rPr>
              <a:t>(&amp;complete)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>
                <a:latin typeface="Helvetica"/>
                <a:cs typeface="Helvetica"/>
              </a:rPr>
              <a:t>User-defined application</a:t>
            </a:r>
          </a:p>
          <a:p>
            <a:pPr marL="342900" indent="-342900">
              <a:buAutoNum type="arabicPeriod"/>
            </a:pPr>
            <a:r>
              <a:rPr lang="en-US">
                <a:latin typeface="Helvetica"/>
                <a:cs typeface="Helvetica"/>
              </a:rPr>
              <a:t>Set zero current control after finished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b="1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8860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soem_joint_example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41036" y="1029854"/>
            <a:ext cx="11102108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  <a:ea typeface="+mn-lt"/>
                <a:cs typeface="+mn-lt"/>
              </a:rPr>
              <a:t>using namespace </a:t>
            </a:r>
            <a:r>
              <a:rPr lang="en-US" sz="1200" err="1"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Master </a:t>
            </a:r>
            <a:r>
              <a:rPr lang="en-US" sz="1200" err="1">
                <a:latin typeface="Consolas"/>
                <a:ea typeface="+mn-lt"/>
                <a:cs typeface="+mn-lt"/>
              </a:rPr>
              <a:t>master</a:t>
            </a:r>
            <a:r>
              <a:rPr lang="en-US" sz="1200">
                <a:latin typeface="Consolas"/>
                <a:ea typeface="+mn-lt"/>
                <a:cs typeface="+mn-lt"/>
              </a:rPr>
              <a:t>_;</a:t>
            </a:r>
            <a:endParaRPr lang="en-US" sz="1200">
              <a:latin typeface="Consolas"/>
            </a:endParaRPr>
          </a:p>
          <a:p>
            <a:r>
              <a:rPr lang="en-US" sz="1200" err="1">
                <a:latin typeface="Consolas"/>
                <a:ea typeface="+mn-lt"/>
                <a:cs typeface="+mn-lt"/>
              </a:rPr>
              <a:t>flexiv</a:t>
            </a:r>
            <a:r>
              <a:rPr lang="en-US" sz="1200">
                <a:latin typeface="Consolas"/>
                <a:ea typeface="+mn-lt"/>
                <a:cs typeface="+mn-lt"/>
              </a:rPr>
              <a:t>::</a:t>
            </a:r>
            <a:r>
              <a:rPr lang="en-US" sz="1200" err="1">
                <a:latin typeface="Consolas"/>
                <a:ea typeface="+mn-lt"/>
                <a:cs typeface="+mn-lt"/>
              </a:rPr>
              <a:t>JointDriver</a:t>
            </a:r>
            <a:r>
              <a:rPr lang="en-US" sz="1200">
                <a:latin typeface="Consolas"/>
                <a:ea typeface="+mn-lt"/>
                <a:cs typeface="+mn-lt"/>
              </a:rPr>
              <a:t> driver_;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int main(int </a:t>
            </a:r>
            <a:r>
              <a:rPr lang="en-US" sz="1200" err="1">
                <a:latin typeface="Consolas"/>
                <a:ea typeface="+mn-lt"/>
                <a:cs typeface="+mn-lt"/>
              </a:rPr>
              <a:t>argc</a:t>
            </a:r>
            <a:r>
              <a:rPr lang="en-US" sz="1200">
                <a:latin typeface="Consolas"/>
                <a:ea typeface="+mn-lt"/>
                <a:cs typeface="+mn-lt"/>
              </a:rPr>
              <a:t>, char** </a:t>
            </a:r>
            <a:r>
              <a:rPr lang="en-US" sz="1200" err="1">
                <a:latin typeface="Consolas"/>
                <a:ea typeface="+mn-lt"/>
                <a:cs typeface="+mn-lt"/>
              </a:rPr>
              <a:t>argv</a:t>
            </a:r>
            <a:r>
              <a:rPr lang="en-US" sz="1200">
                <a:latin typeface="Consolas"/>
                <a:ea typeface="+mn-lt"/>
                <a:cs typeface="+mn-lt"/>
              </a:rPr>
              <a:t>)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std::string </a:t>
            </a:r>
            <a:r>
              <a:rPr lang="en-US" sz="1200" err="1">
                <a:latin typeface="Consolas"/>
                <a:ea typeface="+mn-lt"/>
                <a:cs typeface="+mn-lt"/>
              </a:rPr>
              <a:t>xml_path</a:t>
            </a:r>
            <a:r>
              <a:rPr lang="en-US" sz="1200">
                <a:latin typeface="Consolas"/>
                <a:ea typeface="+mn-lt"/>
                <a:cs typeface="+mn-lt"/>
              </a:rPr>
              <a:t> = </a:t>
            </a:r>
            <a:r>
              <a:rPr lang="en-US" sz="1200" err="1">
                <a:latin typeface="Consolas"/>
                <a:ea typeface="+mn-lt"/>
                <a:cs typeface="+mn-lt"/>
              </a:rPr>
              <a:t>argv</a:t>
            </a:r>
            <a:r>
              <a:rPr lang="en-US" sz="1200">
                <a:latin typeface="Consolas"/>
                <a:ea typeface="+mn-lt"/>
                <a:cs typeface="+mn-lt"/>
              </a:rPr>
              <a:t>[1];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</a:t>
            </a:r>
            <a:r>
              <a:rPr lang="en-US" sz="12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200">
                <a:latin typeface="Consolas"/>
                <a:ea typeface="+mn-lt"/>
                <a:cs typeface="+mn-lt"/>
              </a:rPr>
              <a:t>("enp0s31f6");</a:t>
            </a:r>
            <a:endParaRPr lang="en-US" sz="1200"/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</a:t>
            </a:r>
            <a:r>
              <a:rPr lang="en-US" sz="12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200">
                <a:latin typeface="Consolas"/>
                <a:ea typeface="+mn-lt"/>
                <a:cs typeface="+mn-lt"/>
              </a:rPr>
              <a:t>(</a:t>
            </a:r>
            <a:r>
              <a:rPr lang="en-US" sz="1200" err="1">
                <a:latin typeface="Consolas"/>
                <a:ea typeface="+mn-lt"/>
                <a:cs typeface="+mn-lt"/>
              </a:rPr>
              <a:t>kControlPeriod</a:t>
            </a:r>
            <a:r>
              <a:rPr lang="en-US" sz="1200">
                <a:latin typeface="Consolas"/>
                <a:ea typeface="+mn-lt"/>
                <a:cs typeface="+mn-lt"/>
              </a:rPr>
              <a:t> * </a:t>
            </a:r>
            <a:r>
              <a:rPr lang="en-US" sz="1200" err="1">
                <a:latin typeface="Consolas"/>
                <a:ea typeface="+mn-lt"/>
                <a:cs typeface="+mn-lt"/>
              </a:rPr>
              <a:t>kNsecPerSec</a:t>
            </a:r>
            <a:r>
              <a:rPr lang="en-US" sz="1200">
                <a:latin typeface="Consolas"/>
                <a:ea typeface="+mn-lt"/>
                <a:cs typeface="+mn-lt"/>
              </a:rPr>
              <a:t>, </a:t>
            </a:r>
            <a:r>
              <a:rPr lang="en-US" sz="1200" err="1">
                <a:latin typeface="Consolas"/>
                <a:ea typeface="+mn-lt"/>
                <a:cs typeface="+mn-lt"/>
              </a:rPr>
              <a:t>kControlPeriod</a:t>
            </a:r>
            <a:r>
              <a:rPr lang="en-US" sz="1200">
                <a:latin typeface="Consolas"/>
                <a:ea typeface="+mn-lt"/>
                <a:cs typeface="+mn-lt"/>
              </a:rPr>
              <a:t> * </a:t>
            </a:r>
            <a:r>
              <a:rPr lang="en-US" sz="1200" err="1">
                <a:latin typeface="Consolas"/>
                <a:ea typeface="+mn-lt"/>
                <a:cs typeface="+mn-lt"/>
              </a:rPr>
              <a:t>kNsecPerSec</a:t>
            </a:r>
            <a:r>
              <a:rPr lang="en-US" sz="1200">
                <a:latin typeface="Consolas"/>
                <a:ea typeface="+mn-lt"/>
                <a:cs typeface="+mn-lt"/>
              </a:rPr>
              <a:t> / 2);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</a:t>
            </a:r>
            <a:r>
              <a:rPr lang="en-US" sz="1200" err="1">
                <a:latin typeface="Consolas"/>
                <a:ea typeface="+mn-lt"/>
                <a:cs typeface="+mn-lt"/>
              </a:rPr>
              <a:t>SetSlave</a:t>
            </a:r>
            <a:r>
              <a:rPr lang="en-US" sz="1200">
                <a:latin typeface="Consolas"/>
                <a:ea typeface="+mn-lt"/>
                <a:cs typeface="+mn-lt"/>
              </a:rPr>
              <a:t>(driver_-&gt;Slave(), </a:t>
            </a:r>
            <a:r>
              <a:rPr lang="en-US" sz="1200" err="1">
                <a:latin typeface="Consolas"/>
                <a:ea typeface="+mn-lt"/>
                <a:cs typeface="+mn-lt"/>
              </a:rPr>
              <a:t>kSlaveIndex</a:t>
            </a:r>
            <a:r>
              <a:rPr lang="en-US" sz="1200">
                <a:latin typeface="Consolas"/>
                <a:ea typeface="+mn-lt"/>
                <a:cs typeface="+mn-lt"/>
              </a:rPr>
              <a:t>);</a:t>
            </a:r>
            <a:endParaRPr lang="en-US" sz="1200"/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</a:t>
            </a:r>
            <a:r>
              <a:rPr lang="en-US" sz="1200" err="1">
                <a:latin typeface="Consolas"/>
                <a:ea typeface="+mn-lt"/>
                <a:cs typeface="+mn-lt"/>
              </a:rPr>
              <a:t>SetPreOpFunction</a:t>
            </a:r>
            <a:r>
              <a:rPr lang="en-US" sz="1200">
                <a:latin typeface="Consolas"/>
                <a:ea typeface="+mn-lt"/>
                <a:cs typeface="+mn-lt"/>
              </a:rPr>
              <a:t>(std::bind(&amp;</a:t>
            </a:r>
            <a:r>
              <a:rPr lang="en-US" sz="1200" err="1"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latin typeface="Consolas"/>
                <a:ea typeface="+mn-lt"/>
                <a:cs typeface="+mn-lt"/>
              </a:rPr>
              <a:t>::</a:t>
            </a:r>
            <a:r>
              <a:rPr lang="en-US" sz="1200" err="1">
                <a:latin typeface="Consolas"/>
                <a:ea typeface="+mn-lt"/>
                <a:cs typeface="+mn-lt"/>
              </a:rPr>
              <a:t>flexiv</a:t>
            </a:r>
            <a:r>
              <a:rPr lang="en-US" sz="1200">
                <a:latin typeface="Consolas"/>
                <a:ea typeface="+mn-lt"/>
                <a:cs typeface="+mn-lt"/>
              </a:rPr>
              <a:t>::</a:t>
            </a:r>
            <a:r>
              <a:rPr lang="en-US" sz="1200" err="1">
                <a:latin typeface="Consolas"/>
                <a:ea typeface="+mn-lt"/>
                <a:cs typeface="+mn-lt"/>
              </a:rPr>
              <a:t>JointDriver</a:t>
            </a:r>
            <a:r>
              <a:rPr lang="en-US" sz="1200">
                <a:latin typeface="Consolas"/>
                <a:ea typeface="+mn-lt"/>
                <a:cs typeface="+mn-lt"/>
              </a:rPr>
              <a:t>::</a:t>
            </a:r>
            <a:r>
              <a:rPr lang="en-US" sz="1200" err="1">
                <a:latin typeface="Consolas"/>
                <a:ea typeface="+mn-lt"/>
                <a:cs typeface="+mn-lt"/>
              </a:rPr>
              <a:t>WriteAllSdoParameter</a:t>
            </a:r>
            <a:r>
              <a:rPr lang="en-US" sz="1200">
                <a:latin typeface="Consolas"/>
                <a:ea typeface="+mn-lt"/>
                <a:cs typeface="+mn-lt"/>
              </a:rPr>
              <a:t>, &amp;driver_));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</a:t>
            </a:r>
            <a:r>
              <a:rPr lang="en-US" sz="12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200">
                <a:latin typeface="Consolas"/>
                <a:ea typeface="+mn-lt"/>
                <a:cs typeface="+mn-lt"/>
              </a:rPr>
              <a:t>(&amp;</a:t>
            </a:r>
            <a:r>
              <a:rPr lang="en-US" sz="1200" err="1">
                <a:latin typeface="Consolas"/>
                <a:ea typeface="+mn-lt"/>
                <a:cs typeface="+mn-lt"/>
              </a:rPr>
              <a:t>ControlLoop</a:t>
            </a:r>
            <a:r>
              <a:rPr lang="en-US" sz="1200">
                <a:latin typeface="Consolas"/>
                <a:ea typeface="+mn-lt"/>
                <a:cs typeface="+mn-lt"/>
              </a:rPr>
              <a:t>);</a:t>
            </a:r>
            <a:endParaRPr lang="en-US" sz="1200"/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driver_-&gt;control_.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SetControlPeriod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kControlPeriod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)</a:t>
            </a:r>
            <a:r>
              <a:rPr lang="en-US" sz="1200">
                <a:latin typeface="Consolas"/>
                <a:ea typeface="+mn-lt"/>
                <a:cs typeface="+mn-lt"/>
              </a:rPr>
              <a:t>; // set control period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driver_-&gt;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LoadParameterFile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xml_path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kSlaveIndex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)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</a:t>
            </a:r>
            <a:r>
              <a:rPr lang="en-US" sz="1200" err="1">
                <a:latin typeface="Consolas"/>
                <a:ea typeface="+mn-lt"/>
                <a:cs typeface="+mn-lt"/>
              </a:rPr>
              <a:t>center_position</a:t>
            </a:r>
            <a:r>
              <a:rPr lang="en-US" sz="1200">
                <a:latin typeface="Consolas"/>
                <a:ea typeface="+mn-lt"/>
                <a:cs typeface="+mn-lt"/>
              </a:rPr>
              <a:t>_ =(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driver_-&gt;Params()-&gt;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link_position_min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() </a:t>
            </a:r>
            <a:r>
              <a:rPr lang="en-US" sz="1200">
                <a:latin typeface="Consolas"/>
                <a:ea typeface="+mn-lt"/>
                <a:cs typeface="+mn-lt"/>
              </a:rPr>
              <a:t>+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driver_-&gt;Params()-&gt;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link_position_max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en-US" sz="1200">
                <a:latin typeface="Consolas"/>
                <a:ea typeface="+mn-lt"/>
                <a:cs typeface="+mn-lt"/>
              </a:rPr>
              <a:t>) / 2;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master_-&gt;Start();</a:t>
            </a:r>
            <a:endParaRPr lang="en-US" sz="1200"/>
          </a:p>
          <a:p>
            <a:r>
              <a:rPr lang="en-US" sz="1200">
                <a:latin typeface="Consolas"/>
                <a:ea typeface="+mn-lt"/>
                <a:cs typeface="+mn-lt"/>
              </a:rPr>
              <a:t>    while (1)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if ((state_ == STATE_FINISHED) ||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HasError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en-US" sz="1200">
                <a:latin typeface="Consolas"/>
                <a:ea typeface="+mn-lt"/>
                <a:cs typeface="+mn-lt"/>
              </a:rPr>
              <a:t>)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break;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}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</a:t>
            </a:r>
            <a:r>
              <a:rPr lang="en-US" sz="1200" err="1">
                <a:latin typeface="Consolas"/>
                <a:ea typeface="+mn-lt"/>
                <a:cs typeface="+mn-lt"/>
              </a:rPr>
              <a:t>usleep</a:t>
            </a:r>
            <a:r>
              <a:rPr lang="en-US" sz="1200">
                <a:latin typeface="Consolas"/>
                <a:ea typeface="+mn-lt"/>
                <a:cs typeface="+mn-lt"/>
              </a:rPr>
              <a:t>(1000);</a:t>
            </a:r>
            <a:endParaRPr lang="en-US" sz="1200"/>
          </a:p>
          <a:p>
            <a:r>
              <a:rPr lang="en-US" sz="1200">
                <a:latin typeface="Consolas"/>
                <a:ea typeface="+mn-lt"/>
                <a:cs typeface="+mn-lt"/>
              </a:rPr>
              <a:t>    }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master_-&gt;Stop();</a:t>
            </a:r>
            <a:endParaRPr lang="en-US" sz="1200">
              <a:latin typeface="Helvetica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}</a:t>
            </a:r>
            <a:endParaRPr lang="en-US" sz="1200">
              <a:cs typeface="Helvetica"/>
            </a:endParaRPr>
          </a:p>
          <a:p>
            <a:endParaRPr lang="en-US" sz="1200">
              <a:latin typeface="Consolas"/>
              <a:cs typeface="Helvetica"/>
            </a:endParaRPr>
          </a:p>
          <a:p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228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soem_joint_example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41036" y="1029854"/>
            <a:ext cx="11102108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  <a:ea typeface="+mn-lt"/>
                <a:cs typeface="+mn-lt"/>
              </a:rPr>
              <a:t>void ControlLoop()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if (driver_-&gt;</a:t>
            </a:r>
            <a:r>
              <a:rPr lang="en-US" sz="1200" err="1">
                <a:latin typeface="Consolas"/>
                <a:ea typeface="+mn-lt"/>
                <a:cs typeface="+mn-lt"/>
              </a:rPr>
              <a:t>HasError</a:t>
            </a:r>
            <a:r>
              <a:rPr lang="en-US" sz="1200">
                <a:latin typeface="Consolas"/>
                <a:ea typeface="+mn-lt"/>
                <a:cs typeface="+mn-lt"/>
              </a:rPr>
              <a:t>() &amp;&amp; state_ != STATE_FINISHED) 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</a:t>
            </a:r>
            <a:r>
              <a:rPr lang="en-US" sz="1200" err="1">
                <a:latin typeface="Consolas"/>
                <a:ea typeface="+mn-lt"/>
                <a:cs typeface="+mn-lt"/>
              </a:rPr>
              <a:t>spdlog</a:t>
            </a:r>
            <a:r>
              <a:rPr lang="en-US" sz="1200">
                <a:latin typeface="Consolas"/>
                <a:ea typeface="+mn-lt"/>
                <a:cs typeface="+mn-lt"/>
              </a:rPr>
              <a:t>::error("fault </a:t>
            </a:r>
            <a:r>
              <a:rPr lang="en-US" sz="1200" err="1">
                <a:latin typeface="Consolas"/>
                <a:ea typeface="+mn-lt"/>
                <a:cs typeface="+mn-lt"/>
              </a:rPr>
              <a:t>occured</a:t>
            </a:r>
            <a:r>
              <a:rPr lang="en-US" sz="1200">
                <a:latin typeface="Consolas"/>
                <a:ea typeface="+mn-lt"/>
                <a:cs typeface="+mn-lt"/>
              </a:rPr>
              <a:t>");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state_ = STATE_FINISHED;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return;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}</a:t>
            </a:r>
            <a:endParaRPr lang="en-US" sz="1200">
              <a:latin typeface="Consolas"/>
            </a:endParaRP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switch (state_)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case</a:t>
            </a:r>
            <a:r>
              <a:rPr lang="en-US" sz="12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STATE_STARTUP</a:t>
            </a:r>
            <a:r>
              <a:rPr lang="en-US" sz="1200">
                <a:latin typeface="Consolas"/>
                <a:ea typeface="+mn-lt"/>
                <a:cs typeface="+mn-lt"/>
              </a:rPr>
              <a:t>: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bool complete;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RunStartup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(&amp;complete)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if (complete)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    state_ = STATE_BRAKE_RELEASE;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}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} break;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case </a:t>
            </a:r>
            <a:r>
              <a:rPr lang="en-US" sz="12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STATE_BRAKE_RELEASE</a:t>
            </a:r>
            <a:r>
              <a:rPr lang="en-US" sz="1200">
                <a:latin typeface="Consolas"/>
                <a:ea typeface="+mn-lt"/>
                <a:cs typeface="+mn-lt"/>
              </a:rPr>
              <a:t>: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bool complete;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driver_-&gt;brake_.</a:t>
            </a:r>
            <a:r>
              <a:rPr lang="en-US" sz="12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RunRelease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(&amp;complete)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if (complete) {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    state_ = STATE_COMPUTE_TRAJECTORY;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    }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   } break;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  </a:t>
            </a:r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99451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soem_joint_example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396734" y="958970"/>
            <a:ext cx="11102108" cy="6694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nsolas"/>
                <a:ea typeface="+mn-lt"/>
                <a:cs typeface="+mn-lt"/>
              </a:rPr>
              <a:t>void </a:t>
            </a:r>
            <a:r>
              <a:rPr lang="en-US" sz="1100" err="1">
                <a:latin typeface="Consolas"/>
                <a:ea typeface="+mn-lt"/>
                <a:cs typeface="+mn-lt"/>
              </a:rPr>
              <a:t>ControlLoop</a:t>
            </a:r>
            <a:r>
              <a:rPr lang="en-US" sz="1100">
                <a:latin typeface="Consolas"/>
                <a:ea typeface="+mn-lt"/>
                <a:cs typeface="+mn-lt"/>
              </a:rPr>
              <a:t>()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case </a:t>
            </a:r>
            <a:r>
              <a:rPr lang="en-US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STATE_COMPUTE_TRAJECTORY</a:t>
            </a:r>
            <a:r>
              <a:rPr lang="en-US" sz="1100">
                <a:latin typeface="Consolas"/>
                <a:ea typeface="+mn-lt"/>
                <a:cs typeface="+mn-lt"/>
              </a:rPr>
              <a:t>: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float </a:t>
            </a:r>
            <a:r>
              <a:rPr lang="en-US" sz="1100" err="1">
                <a:latin typeface="Consolas"/>
                <a:ea typeface="+mn-lt"/>
                <a:cs typeface="+mn-lt"/>
              </a:rPr>
              <a:t>max_velocity</a:t>
            </a:r>
            <a:r>
              <a:rPr lang="en-US" sz="1100">
                <a:latin typeface="Consolas"/>
                <a:ea typeface="+mn-lt"/>
                <a:cs typeface="+mn-lt"/>
              </a:rPr>
              <a:t> = 1.0f;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float </a:t>
            </a:r>
            <a:r>
              <a:rPr lang="en-US" sz="1100" err="1">
                <a:latin typeface="Consolas"/>
                <a:ea typeface="+mn-lt"/>
                <a:cs typeface="+mn-lt"/>
              </a:rPr>
              <a:t>max_acceleration</a:t>
            </a:r>
            <a:r>
              <a:rPr lang="en-US" sz="1100">
                <a:latin typeface="Consolas"/>
                <a:ea typeface="+mn-lt"/>
                <a:cs typeface="+mn-lt"/>
              </a:rPr>
              <a:t> = 15.0f;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ComputeSpline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(driver_-&gt;Slave()-&gt;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motor_position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(), 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center_position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_, 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max_velocity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max_acceleration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kControlFrequency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,</a:t>
            </a:r>
          </a:p>
          <a:p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                  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target_position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, </a:t>
            </a:r>
            <a:r>
              <a:rPr lang="en-US" sz="11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target_velocity</a:t>
            </a:r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state_ = STATE_MOVE_TO_CENTER;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</a:t>
            </a:r>
            <a:r>
              <a:rPr lang="en-US" sz="1100" err="1">
                <a:latin typeface="Consolas"/>
                <a:ea typeface="+mn-lt"/>
                <a:cs typeface="+mn-lt"/>
              </a:rPr>
              <a:t>trajectory_counter</a:t>
            </a:r>
            <a:r>
              <a:rPr lang="en-US" sz="1100">
                <a:latin typeface="Consolas"/>
                <a:ea typeface="+mn-lt"/>
                <a:cs typeface="+mn-lt"/>
              </a:rPr>
              <a:t> = 0;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} break;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case </a:t>
            </a:r>
            <a:r>
              <a:rPr lang="en-US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STATE_MOVE_TO_CENTER</a:t>
            </a:r>
            <a:r>
              <a:rPr lang="en-US" sz="1100">
                <a:latin typeface="Consolas"/>
                <a:ea typeface="+mn-lt"/>
                <a:cs typeface="+mn-lt"/>
              </a:rPr>
              <a:t>: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driver_-&gt;control_.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RunMotorPosition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target_position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trajectory_counter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], 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target_velocity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trajectory_counter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], 0);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</a:t>
            </a:r>
            <a:r>
              <a:rPr lang="en-US" sz="1100" err="1">
                <a:latin typeface="Consolas"/>
                <a:ea typeface="+mn-lt"/>
                <a:cs typeface="+mn-lt"/>
              </a:rPr>
              <a:t>trajectory_counter</a:t>
            </a:r>
            <a:r>
              <a:rPr lang="en-US" sz="1100">
                <a:latin typeface="Consolas"/>
                <a:ea typeface="+mn-lt"/>
                <a:cs typeface="+mn-lt"/>
              </a:rPr>
              <a:t>++;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if (</a:t>
            </a:r>
            <a:r>
              <a:rPr lang="en-US" sz="1100" err="1">
                <a:latin typeface="Consolas"/>
                <a:ea typeface="+mn-lt"/>
                <a:cs typeface="+mn-lt"/>
              </a:rPr>
              <a:t>trajectory_counter</a:t>
            </a:r>
            <a:r>
              <a:rPr lang="en-US" sz="1100">
                <a:latin typeface="Consolas"/>
                <a:ea typeface="+mn-lt"/>
                <a:cs typeface="+mn-lt"/>
              </a:rPr>
              <a:t> &gt; </a:t>
            </a:r>
            <a:r>
              <a:rPr lang="en-US" sz="1100" err="1">
                <a:latin typeface="Consolas"/>
                <a:ea typeface="+mn-lt"/>
                <a:cs typeface="+mn-lt"/>
              </a:rPr>
              <a:t>target_position.size</a:t>
            </a:r>
            <a:r>
              <a:rPr lang="en-US" sz="1100">
                <a:latin typeface="Consolas"/>
                <a:ea typeface="+mn-lt"/>
                <a:cs typeface="+mn-lt"/>
              </a:rPr>
              <a:t>() - 1)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    </a:t>
            </a:r>
            <a:r>
              <a:rPr lang="en-US" sz="1100" err="1">
                <a:latin typeface="Consolas"/>
                <a:ea typeface="+mn-lt"/>
                <a:cs typeface="+mn-lt"/>
              </a:rPr>
              <a:t>start_loop_count</a:t>
            </a:r>
            <a:r>
              <a:rPr lang="en-US" sz="1100">
                <a:latin typeface="Consolas"/>
                <a:ea typeface="+mn-lt"/>
                <a:cs typeface="+mn-lt"/>
              </a:rPr>
              <a:t>_ = master_-&gt;</a:t>
            </a:r>
            <a:r>
              <a:rPr lang="en-US" sz="1100" err="1">
                <a:latin typeface="Consolas"/>
                <a:ea typeface="+mn-lt"/>
                <a:cs typeface="+mn-lt"/>
              </a:rPr>
              <a:t>LoopCount</a:t>
            </a:r>
            <a:r>
              <a:rPr lang="en-US" sz="1100">
                <a:latin typeface="Consolas"/>
                <a:ea typeface="+mn-lt"/>
                <a:cs typeface="+mn-lt"/>
              </a:rPr>
              <a:t>();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    state_ = STATE_MOVE_IN_SINUSOID;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}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} break;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case </a:t>
            </a:r>
            <a:r>
              <a:rPr lang="en-US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STATE_MOVE_IN_SINUSOID</a:t>
            </a:r>
            <a:r>
              <a:rPr lang="en-US" sz="1100">
                <a:latin typeface="Consolas"/>
                <a:ea typeface="+mn-lt"/>
                <a:cs typeface="+mn-lt"/>
              </a:rPr>
              <a:t>: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float t = </a:t>
            </a:r>
            <a:r>
              <a:rPr lang="en-US" sz="1100" err="1">
                <a:latin typeface="Consolas"/>
                <a:ea typeface="+mn-lt"/>
                <a:cs typeface="+mn-lt"/>
              </a:rPr>
              <a:t>kControlPeriod</a:t>
            </a:r>
            <a:r>
              <a:rPr lang="en-US" sz="1100">
                <a:latin typeface="Consolas"/>
                <a:ea typeface="+mn-lt"/>
                <a:cs typeface="+mn-lt"/>
              </a:rPr>
              <a:t> * (master_-&gt;</a:t>
            </a:r>
            <a:r>
              <a:rPr lang="en-US" sz="1100" err="1">
                <a:latin typeface="Consolas"/>
                <a:ea typeface="+mn-lt"/>
                <a:cs typeface="+mn-lt"/>
              </a:rPr>
              <a:t>LoopCount</a:t>
            </a:r>
            <a:r>
              <a:rPr lang="en-US" sz="1100">
                <a:latin typeface="Consolas"/>
                <a:ea typeface="+mn-lt"/>
                <a:cs typeface="+mn-lt"/>
              </a:rPr>
              <a:t>() - </a:t>
            </a:r>
            <a:r>
              <a:rPr lang="en-US" sz="1100" err="1">
                <a:latin typeface="Consolas"/>
                <a:ea typeface="+mn-lt"/>
                <a:cs typeface="+mn-lt"/>
              </a:rPr>
              <a:t>start_loop_count</a:t>
            </a:r>
            <a:r>
              <a:rPr lang="en-US" sz="1100">
                <a:latin typeface="Consolas"/>
                <a:ea typeface="+mn-lt"/>
                <a:cs typeface="+mn-lt"/>
              </a:rPr>
              <a:t>_);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driver_-&gt;control_.</a:t>
            </a:r>
            <a:r>
              <a:rPr lang="en-US" sz="1100" err="1">
                <a:latin typeface="Consolas"/>
                <a:ea typeface="+mn-lt"/>
                <a:cs typeface="+mn-lt"/>
              </a:rPr>
              <a:t>RunMotorPosition</a:t>
            </a:r>
            <a:r>
              <a:rPr lang="en-US" sz="1100">
                <a:latin typeface="Consolas"/>
                <a:ea typeface="+mn-lt"/>
                <a:cs typeface="+mn-lt"/>
              </a:rPr>
              <a:t>(5 * kDeg2Rad * sin(2.0f * M_PI * 0.5 * t) + </a:t>
            </a:r>
            <a:r>
              <a:rPr lang="en-US" sz="1100" err="1">
                <a:latin typeface="Consolas"/>
                <a:ea typeface="+mn-lt"/>
                <a:cs typeface="+mn-lt"/>
              </a:rPr>
              <a:t>center_position</a:t>
            </a:r>
            <a:r>
              <a:rPr lang="en-US" sz="1100">
                <a:latin typeface="Consolas"/>
                <a:ea typeface="+mn-lt"/>
                <a:cs typeface="+mn-lt"/>
              </a:rPr>
              <a:t>_, 0, 0);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if (t &gt; 5)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    driver_-&gt;control_.</a:t>
            </a:r>
            <a:r>
              <a:rPr lang="en-US" sz="1100" err="1">
                <a:latin typeface="Consolas"/>
                <a:ea typeface="+mn-lt"/>
                <a:cs typeface="+mn-lt"/>
              </a:rPr>
              <a:t>RunZeroCurrent</a:t>
            </a:r>
            <a:r>
              <a:rPr lang="en-US" sz="1100">
                <a:latin typeface="Consolas"/>
                <a:ea typeface="+mn-lt"/>
                <a:cs typeface="+mn-lt"/>
              </a:rPr>
              <a:t>();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    state_ = STATE_SHUTDOWN;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}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} break;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case </a:t>
            </a:r>
            <a:r>
              <a:rPr lang="en-US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STATE_SHUTDOWN</a:t>
            </a:r>
            <a:r>
              <a:rPr lang="en-US" sz="1100">
                <a:latin typeface="Consolas"/>
                <a:ea typeface="+mn-lt"/>
                <a:cs typeface="+mn-lt"/>
              </a:rPr>
              <a:t>: {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// run at least one zero current command before finished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driver_-&gt;control_.</a:t>
            </a:r>
            <a:r>
              <a:rPr lang="en-US" sz="1100" err="1">
                <a:latin typeface="Consolas"/>
                <a:ea typeface="+mn-lt"/>
                <a:cs typeface="+mn-lt"/>
              </a:rPr>
              <a:t>RunZeroCurrent</a:t>
            </a:r>
            <a:r>
              <a:rPr lang="en-US" sz="1100">
                <a:latin typeface="Consolas"/>
                <a:ea typeface="+mn-lt"/>
                <a:cs typeface="+mn-lt"/>
              </a:rPr>
              <a:t>();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    state_ = STATE_FINISHED;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}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case </a:t>
            </a:r>
            <a:r>
              <a:rPr lang="en-US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STATE_FINISHED</a:t>
            </a:r>
            <a:r>
              <a:rPr lang="en-US" sz="1100">
                <a:latin typeface="Consolas"/>
                <a:ea typeface="+mn-lt"/>
                <a:cs typeface="+mn-lt"/>
              </a:rPr>
              <a:t>: {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</a:t>
            </a:r>
            <a:r>
              <a:rPr lang="en-US" sz="11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   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driver_-&gt;control_.</a:t>
            </a:r>
            <a:r>
              <a:rPr lang="en-US" sz="11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RunZeroCurrent</a:t>
            </a:r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}</a:t>
            </a:r>
          </a:p>
          <a:p>
            <a:endParaRPr lang="en-US" sz="1100">
              <a:latin typeface="Consolas"/>
              <a:ea typeface="+mn-lt"/>
              <a:cs typeface="+mn-lt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100">
              <a:latin typeface="Consolas"/>
              <a:cs typeface="Helvetica"/>
            </a:endParaRPr>
          </a:p>
          <a:p>
            <a:endParaRPr lang="en-US" sz="1100">
              <a:latin typeface="Consolas"/>
              <a:cs typeface="Helvetica"/>
            </a:endParaRPr>
          </a:p>
          <a:p>
            <a:endParaRPr lang="en-US" sz="11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62973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DS402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9D65-F95B-431A-9D78-FD56630B4D7F}"/>
              </a:ext>
            </a:extLst>
          </p:cNvPr>
          <p:cNvSpPr txBox="1"/>
          <p:nvPr/>
        </p:nvSpPr>
        <p:spPr>
          <a:xfrm>
            <a:off x="489099" y="1304260"/>
            <a:ext cx="112049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DS402 </a:t>
            </a:r>
            <a:r>
              <a:rPr lang="en-US">
                <a:ea typeface="+mn-lt"/>
                <a:cs typeface="+mn-lt"/>
              </a:rPr>
              <a:t>is a standard </a:t>
            </a:r>
            <a:r>
              <a:rPr lang="en-US" err="1">
                <a:ea typeface="+mn-lt"/>
                <a:cs typeface="+mn-lt"/>
              </a:rPr>
              <a:t>EtherCAT</a:t>
            </a:r>
            <a:r>
              <a:rPr lang="en-US">
                <a:ea typeface="+mn-lt"/>
                <a:cs typeface="+mn-lt"/>
              </a:rPr>
              <a:t> device profile that generalizes PDO mappings, modes of operation and state machine.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Helvetica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Helvetica"/>
              </a:rPr>
              <a:t>It is often used in motion controller, frequency inverters, and stepper motors.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Helvetica"/>
            </a:endParaRPr>
          </a:p>
        </p:txBody>
      </p:sp>
      <p:pic>
        <p:nvPicPr>
          <p:cNvPr id="6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3C5E0FF-DD5D-4A42-8405-0EFAA326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699596"/>
            <a:ext cx="2743200" cy="36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DS402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9D65-F95B-431A-9D78-FD56630B4D7F}"/>
              </a:ext>
            </a:extLst>
          </p:cNvPr>
          <p:cNvSpPr txBox="1"/>
          <p:nvPr/>
        </p:nvSpPr>
        <p:spPr>
          <a:xfrm>
            <a:off x="489099" y="1304260"/>
            <a:ext cx="112049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Helvetica"/>
              </a:rPr>
              <a:t>To modified PDOs, user has to configure the object dictionary with </a:t>
            </a:r>
            <a:r>
              <a:rPr lang="en-US" u="sng">
                <a:solidFill>
                  <a:srgbClr val="FF0000"/>
                </a:solidFill>
                <a:cs typeface="Helvetica"/>
                <a:hlinkClick r:id="rId3"/>
              </a:rPr>
              <a:t>pdo_mapping</a:t>
            </a:r>
            <a:r>
              <a:rPr lang="en-US">
                <a:cs typeface="Helvetica"/>
              </a:rPr>
              <a:t> class</a:t>
            </a:r>
            <a:endParaRPr lang="en-US"/>
          </a:p>
          <a:p>
            <a:endParaRPr lang="en-US"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Helvetica"/>
            </a:endParaRPr>
          </a:p>
        </p:txBody>
      </p:sp>
      <p:pic>
        <p:nvPicPr>
          <p:cNvPr id="3" name="Picture 6" descr="Table&#10;&#10;Description automatically generated">
            <a:extLst>
              <a:ext uri="{FF2B5EF4-FFF2-40B4-BE49-F238E27FC236}">
                <a16:creationId xmlns:a16="http://schemas.microsoft.com/office/drawing/2014/main" id="{B3D27615-7802-4B5F-A825-D6E38F75C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09" y="2327898"/>
            <a:ext cx="7651897" cy="4045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A8505-5CB0-4D77-99ED-34760BC8D5FE}"/>
              </a:ext>
            </a:extLst>
          </p:cNvPr>
          <p:cNvSpPr txBox="1"/>
          <p:nvPr/>
        </p:nvSpPr>
        <p:spPr>
          <a:xfrm>
            <a:off x="7019260" y="59648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86A98-4C42-45D0-822B-886E294F7F1B}"/>
              </a:ext>
            </a:extLst>
          </p:cNvPr>
          <p:cNvSpPr txBox="1"/>
          <p:nvPr/>
        </p:nvSpPr>
        <p:spPr>
          <a:xfrm>
            <a:off x="2855949" y="462804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err="1">
                <a:solidFill>
                  <a:srgbClr val="FF0000"/>
                </a:solidFill>
                <a:latin typeface="Consolas"/>
              </a:rPr>
              <a:t>SetTxPdoMapping</a:t>
            </a:r>
            <a:endParaRPr lang="en-US" sz="1200" err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82374-8D4D-436A-A22A-F1E1905CD347}"/>
              </a:ext>
            </a:extLst>
          </p:cNvPr>
          <p:cNvSpPr txBox="1"/>
          <p:nvPr/>
        </p:nvSpPr>
        <p:spPr>
          <a:xfrm>
            <a:off x="2439507" y="373313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err="1">
                <a:solidFill>
                  <a:srgbClr val="FF0000"/>
                </a:solidFill>
                <a:latin typeface="Consolas"/>
              </a:rPr>
              <a:t>SetTxPdoAssignment</a:t>
            </a:r>
            <a:endParaRPr lang="en-US" sz="1200" err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85EFD-E52D-43D3-AB3A-AB8F059F3DC0}"/>
              </a:ext>
            </a:extLst>
          </p:cNvPr>
          <p:cNvSpPr txBox="1"/>
          <p:nvPr/>
        </p:nvSpPr>
        <p:spPr>
          <a:xfrm>
            <a:off x="6090018" y="5567252"/>
            <a:ext cx="32659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</a:rPr>
              <a:t>MISO PDOS ex. Status word (0x6040)</a:t>
            </a:r>
            <a:endParaRPr lang="en-US" sz="1200" err="1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41780-F32A-47FA-BD5E-FD5F12CFD834}"/>
              </a:ext>
            </a:extLst>
          </p:cNvPr>
          <p:cNvSpPr txBox="1"/>
          <p:nvPr/>
        </p:nvSpPr>
        <p:spPr>
          <a:xfrm>
            <a:off x="490204" y="542548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00B050"/>
                </a:solidFill>
                <a:latin typeface="Consolas"/>
              </a:rPr>
              <a:t>TxPDO</a:t>
            </a:r>
            <a:r>
              <a:rPr lang="en-US" sz="1200">
                <a:solidFill>
                  <a:srgbClr val="00B050"/>
                </a:solidFill>
                <a:latin typeface="Consolas"/>
              </a:rPr>
              <a:t> mapping</a:t>
            </a:r>
            <a:endParaRPr lang="en-US" sz="1200" err="1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13CEC-2142-4E81-93C2-29C8DEB65819}"/>
              </a:ext>
            </a:extLst>
          </p:cNvPr>
          <p:cNvSpPr txBox="1"/>
          <p:nvPr/>
        </p:nvSpPr>
        <p:spPr>
          <a:xfrm>
            <a:off x="224390" y="312176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00B050"/>
                </a:solidFill>
                <a:latin typeface="Consolas"/>
              </a:rPr>
              <a:t>TxPDO</a:t>
            </a:r>
            <a:r>
              <a:rPr lang="en-US" sz="1200">
                <a:solidFill>
                  <a:srgbClr val="00B050"/>
                </a:solidFill>
                <a:latin typeface="Consolas"/>
              </a:rPr>
              <a:t> assignment</a:t>
            </a:r>
            <a:endParaRPr lang="en-US" sz="120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9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DS402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290408" y="1065565"/>
            <a:ext cx="11102108" cy="6309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F92672"/>
                </a:solidFill>
                <a:effectLst/>
                <a:latin typeface=" Droid Sans Mono"/>
              </a:rPr>
              <a:t>#include</a:t>
            </a:r>
            <a:r>
              <a:rPr lang="en-US" sz="1000" b="0">
                <a:solidFill>
                  <a:srgbClr val="F8F8F2"/>
                </a:solidFill>
                <a:effectLst/>
                <a:latin typeface=" Droid Sans Mono"/>
              </a:rPr>
              <a:t> </a:t>
            </a:r>
            <a:r>
              <a:rPr lang="en-US" sz="1000" b="0">
                <a:solidFill>
                  <a:srgbClr val="FFC000"/>
                </a:solidFill>
                <a:effectLst/>
                <a:latin typeface=" Droid Sans Mono"/>
              </a:rPr>
              <a:t>&lt;</a:t>
            </a:r>
            <a:r>
              <a:rPr lang="en-US" sz="1000" b="0" err="1">
                <a:solidFill>
                  <a:srgbClr val="FFC000"/>
                </a:solidFill>
                <a:effectLst/>
                <a:latin typeface=" Droid Sans Mono"/>
              </a:rPr>
              <a:t>ethercat</a:t>
            </a:r>
            <a:r>
              <a:rPr lang="en-US" sz="1000" b="0">
                <a:solidFill>
                  <a:srgbClr val="FFC000"/>
                </a:solidFill>
                <a:effectLst/>
                <a:latin typeface=" Droid Sans Mono"/>
              </a:rPr>
              <a:t>/</a:t>
            </a:r>
            <a:r>
              <a:rPr lang="en-US" sz="1000" b="0" err="1">
                <a:solidFill>
                  <a:srgbClr val="FFC000"/>
                </a:solidFill>
                <a:effectLst/>
                <a:latin typeface=" Droid Sans Mono"/>
              </a:rPr>
              <a:t>pdo_accessors.h</a:t>
            </a:r>
            <a:r>
              <a:rPr lang="en-US" sz="1000" b="0">
                <a:solidFill>
                  <a:srgbClr val="FFC000"/>
                </a:solidFill>
                <a:effectLst/>
                <a:latin typeface=" Droid Sans Mono"/>
              </a:rPr>
              <a:t>&gt;</a:t>
            </a:r>
            <a:endParaRPr lang="en-US" sz="1000">
              <a:solidFill>
                <a:srgbClr val="FFC000"/>
              </a:solidFill>
              <a:latin typeface="Consolas"/>
              <a:ea typeface="+mn-lt"/>
              <a:cs typeface="+mn-lt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int DS402Slave::</a:t>
            </a:r>
            <a:r>
              <a:rPr lang="en-US" sz="1000" err="1">
                <a:latin typeface="Consolas"/>
                <a:ea typeface="+mn-lt"/>
                <a:cs typeface="+mn-lt"/>
              </a:rPr>
              <a:t>PDOConfig</a:t>
            </a:r>
            <a:r>
              <a:rPr lang="en-US" sz="1000">
                <a:latin typeface="Consolas"/>
                <a:ea typeface="+mn-lt"/>
                <a:cs typeface="+mn-lt"/>
              </a:rPr>
              <a:t>(uint16_t </a:t>
            </a:r>
            <a:r>
              <a:rPr lang="en-US" sz="1000" err="1">
                <a:latin typeface="Consolas"/>
                <a:ea typeface="+mn-lt"/>
                <a:cs typeface="+mn-lt"/>
              </a:rPr>
              <a:t>slave_index</a:t>
            </a:r>
            <a:r>
              <a:rPr lang="en-US" sz="1000">
                <a:latin typeface="Consolas"/>
                <a:ea typeface="+mn-lt"/>
                <a:cs typeface="+mn-lt"/>
              </a:rPr>
              <a:t>)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000">
                <a:latin typeface="Consolas"/>
                <a:ea typeface="+mn-lt"/>
                <a:cs typeface="+mn-lt"/>
              </a:rPr>
              <a:t>    /* link slave specific setup to preop-&gt;</a:t>
            </a:r>
            <a:r>
              <a:rPr lang="en-US" sz="1000" err="1">
                <a:latin typeface="Consolas"/>
                <a:ea typeface="+mn-lt"/>
                <a:cs typeface="+mn-lt"/>
              </a:rPr>
              <a:t>safeop</a:t>
            </a:r>
            <a:r>
              <a:rPr lang="en-US" sz="1000">
                <a:latin typeface="Consolas"/>
                <a:ea typeface="+mn-lt"/>
                <a:cs typeface="+mn-lt"/>
              </a:rPr>
              <a:t> hook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::</a:t>
            </a:r>
            <a:r>
              <a:rPr lang="en-US" sz="10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::</a:t>
            </a:r>
            <a:r>
              <a:rPr lang="en-US" sz="10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PdoMapping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_</a:t>
            </a:r>
            <a:r>
              <a:rPr lang="en-US" sz="1000">
                <a:latin typeface="Consolas"/>
                <a:ea typeface="+mn-lt"/>
                <a:cs typeface="+mn-lt"/>
              </a:rPr>
              <a:t>;</a:t>
            </a:r>
            <a:endParaRPr lang="en-US"/>
          </a:p>
          <a:p>
            <a:endParaRPr lang="en-US" sz="1000">
              <a:latin typeface="Consolas"/>
              <a:ea typeface="+mn-lt"/>
              <a:cs typeface="+mn-lt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/* Set PDO mapping to PDO assignment For MOSI: typically set subindex 0x01 to 0x1600, 0x02 to 0x1601. For MISO: 0x01 to 0x1a00, 0x02 to 0x1a01 */</a:t>
            </a:r>
            <a:endParaRPr lang="en-US">
              <a:latin typeface="Helvetica"/>
              <a:ea typeface="+mn-lt"/>
              <a:cs typeface="+mn-lt"/>
            </a:endParaRPr>
          </a:p>
          <a:p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pdo_mapping_.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SetRxPdoAssignment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(0x01, 0x1600, 9); // set address and number of entries of MOSI PDOs 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pdo_mapping_.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SetTxPdoAssignment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(0x01, 0x1a00, 10); // set address and number of entries of MISO PDOs</a:t>
            </a:r>
          </a:p>
          <a:p>
            <a:r>
              <a:rPr lang="en-US" sz="1000">
                <a:latin typeface="Consolas"/>
              </a:rPr>
              <a:t>    // pdo_mapping_.</a:t>
            </a:r>
            <a:r>
              <a:rPr lang="en-US" sz="1000" err="1">
                <a:latin typeface="Consolas"/>
              </a:rPr>
              <a:t>SetTxPdoAssignment</a:t>
            </a:r>
            <a:r>
              <a:rPr lang="en-US" sz="1000">
                <a:latin typeface="Consolas"/>
              </a:rPr>
              <a:t>(0x02, 0x1a01, 1); </a:t>
            </a:r>
            <a:endParaRPr lang="en-US" sz="1000">
              <a:latin typeface="Consolas"/>
              <a:cs typeface="Helvetica"/>
            </a:endParaRPr>
          </a:p>
          <a:p>
            <a:endParaRPr lang="en-US" sz="1000">
              <a:latin typeface="Consolas"/>
              <a:ea typeface="+mn-lt"/>
              <a:cs typeface="+mn-lt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/* Master out Slave in PDO Mapping for </a:t>
            </a:r>
            <a:r>
              <a:rPr lang="en-US" sz="1000" err="1">
                <a:latin typeface="Consolas"/>
                <a:ea typeface="+mn-lt"/>
                <a:cs typeface="+mn-lt"/>
              </a:rPr>
              <a:t>RxPDO</a:t>
            </a:r>
            <a:r>
              <a:rPr lang="en-US" sz="1000">
                <a:latin typeface="Consolas"/>
                <a:ea typeface="+mn-lt"/>
                <a:cs typeface="+mn-lt"/>
              </a:rPr>
              <a:t>(0x1600)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pdo_mapping_.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(0x1600, 0x01, 0x6040, 0x00, 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(uint16_t)); /* control word 0x6040 */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0x02, 0x607A,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(int32_t)); /* target position 0x607A*/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0x03, 0x60FF,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(int32_t)); /* target speed 0x60FF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0x04, 0x6060,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(int8_t)); /* mode of operation 0x6060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0x05, 0x6071,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(int16_t)); /* target torque 0x6071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0x06, 0x60B8,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(uint16_t)); /* touch probe control 0x60B8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0x07, 0x60E0,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(uint16_t)); /* positive torque limit 0x60E0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0x08, 0x60E1,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(uint16_t)); /* negative torque limit 0x60E1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SetRxPdoMapping</a:t>
            </a:r>
            <a:r>
              <a:rPr lang="en-US" sz="1000">
                <a:latin typeface="Consolas"/>
                <a:ea typeface="+mn-lt"/>
                <a:cs typeface="+mn-lt"/>
              </a:rPr>
              <a:t>(0x1600, 0x09, 0x607f,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(uint32_t)); /* max profile speed 0x607f */</a:t>
            </a:r>
            <a:endParaRPr lang="en-US"/>
          </a:p>
          <a:p>
            <a:endParaRPr lang="en-US" sz="1000">
              <a:latin typeface="Consolas"/>
              <a:ea typeface="+mn-lt"/>
              <a:cs typeface="+mn-lt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/* Master in Slave out PDO Mapping for </a:t>
            </a:r>
            <a:r>
              <a:rPr lang="en-US" sz="1000" err="1">
                <a:latin typeface="Consolas"/>
                <a:ea typeface="+mn-lt"/>
                <a:cs typeface="+mn-lt"/>
              </a:rPr>
              <a:t>TxPDO</a:t>
            </a:r>
            <a:r>
              <a:rPr lang="en-US" sz="1000">
                <a:latin typeface="Consolas"/>
                <a:ea typeface="+mn-lt"/>
                <a:cs typeface="+mn-lt"/>
              </a:rPr>
              <a:t>(0x1a00) 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pdo_mapping_.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(0x1a00, 0x01, 0x6041, 0x00, 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(uint16_t)); /* status word 0x6041 */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0x02, 0x6064,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(int32_t)); /* position actual value 0x6064*/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0x03, 0x606C,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(int32_t)); /* speed actual value 0x606C*/</a:t>
            </a:r>
            <a:endParaRPr lang="en-US"/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0x04, 0x6077,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(int16_t)); /* torque actual value 0x6077*/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0x05, 0x6061,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(int8_t)); /* operational mode display 0x6061*/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0x06, 0x6078,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(int16_t)); /* current actual value 0x6078*/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0x07, 0x60B9,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(uint16_t)); /* touch probe status 0x60B9*/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0x08, 0x60BA,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(int32_t)); /* touch probe value 0x60BA*/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0x09, 0x60FD,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(uint32_t)); /* digital inputs 0x60FD*/</a:t>
            </a:r>
            <a:endParaRPr lang="en-US"/>
          </a:p>
          <a:p>
            <a:r>
              <a:rPr lang="en-US" sz="1000">
                <a:latin typeface="Consolas"/>
                <a:ea typeface="+mn-lt"/>
                <a:cs typeface="+mn-lt"/>
              </a:rPr>
              <a:t>   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(0x1a00, 0x0a, 0x60FE, 0x00, 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(uint32_t)); /* digital outputs 0x60FE*/</a:t>
            </a:r>
            <a:endParaRPr lang="en-US" sz="1000"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// pdo_mapping_.</a:t>
            </a:r>
            <a:r>
              <a:rPr lang="en-US" sz="1000" err="1">
                <a:latin typeface="Consolas"/>
                <a:ea typeface="+mn-lt"/>
                <a:cs typeface="+mn-lt"/>
              </a:rPr>
              <a:t>SetTxPdoMapping</a:t>
            </a:r>
            <a:r>
              <a:rPr lang="en-US" sz="1000">
                <a:latin typeface="Consolas"/>
                <a:ea typeface="+mn-lt"/>
                <a:cs typeface="+mn-lt"/>
              </a:rPr>
              <a:t>(0x1a01, 0x01, 0x603F, 0x00, </a:t>
            </a:r>
            <a:r>
              <a:rPr lang="en-US" sz="1000" err="1">
                <a:latin typeface="Consolas"/>
                <a:ea typeface="+mn-lt"/>
                <a:cs typeface="+mn-lt"/>
              </a:rPr>
              <a:t>sizeof</a:t>
            </a:r>
            <a:r>
              <a:rPr lang="en-US" sz="1000">
                <a:latin typeface="Consolas"/>
                <a:ea typeface="+mn-lt"/>
                <a:cs typeface="+mn-lt"/>
              </a:rPr>
              <a:t>(uint16_t)); /* error code 0x603F*/</a:t>
            </a:r>
            <a:endParaRPr lang="en-US"/>
          </a:p>
          <a:p>
            <a:endParaRPr lang="en-US" sz="1000">
              <a:latin typeface="Consolas"/>
              <a:ea typeface="+mn-lt"/>
              <a:cs typeface="+mn-lt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</a:t>
            </a:r>
            <a:r>
              <a:rPr lang="en-US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pdo_mapping_.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RunPdoConfig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0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slave_index</a:t>
            </a:r>
            <a:r>
              <a:rPr lang="en-US" sz="10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);</a:t>
            </a:r>
            <a:endParaRPr lang="en-US" sz="1000">
              <a:solidFill>
                <a:srgbClr val="00B050"/>
              </a:solidFill>
              <a:latin typeface="Consolas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    return 0;</a:t>
            </a:r>
            <a:endParaRPr lang="en-US">
              <a:cs typeface="Helvetica"/>
            </a:endParaRPr>
          </a:p>
          <a:p>
            <a:r>
              <a:rPr lang="en-US" sz="1000">
                <a:latin typeface="Consolas"/>
                <a:ea typeface="+mn-lt"/>
                <a:cs typeface="+mn-lt"/>
              </a:rPr>
              <a:t>}</a:t>
            </a:r>
            <a:endParaRPr lang="en-US" sz="1000">
              <a:latin typeface="Consolas"/>
            </a:endParaRPr>
          </a:p>
          <a:p>
            <a:endParaRPr lang="en-US" sz="1400">
              <a:latin typeface="Consolas"/>
              <a:ea typeface="+mn-lt"/>
              <a:cs typeface="+mn-lt"/>
            </a:endParaRP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CF116071-FA77-465D-AF7D-B0D4304F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37" y="4303781"/>
            <a:ext cx="3638106" cy="191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DS402 slave example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396734" y="1030123"/>
            <a:ext cx="811612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nsolas"/>
                <a:ea typeface="+mn-lt"/>
                <a:cs typeface="+mn-lt"/>
              </a:rPr>
              <a:t>using namespace </a:t>
            </a:r>
            <a:r>
              <a:rPr lang="en-US" sz="1100" err="1">
                <a:latin typeface="Consolas"/>
                <a:ea typeface="+mn-lt"/>
                <a:cs typeface="+mn-lt"/>
              </a:rPr>
              <a:t>ethercat</a:t>
            </a:r>
            <a:r>
              <a:rPr lang="en-US" sz="1100">
                <a:latin typeface="Consolas"/>
                <a:ea typeface="+mn-lt"/>
                <a:cs typeface="+mn-lt"/>
              </a:rPr>
              <a:t>;</a:t>
            </a:r>
          </a:p>
          <a:p>
            <a:endParaRPr lang="en-US" sz="1100">
              <a:latin typeface="Consolas"/>
              <a:ea typeface="+mn-lt"/>
              <a:cs typeface="+mn-lt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Master </a:t>
            </a:r>
            <a:r>
              <a:rPr lang="en-US" sz="1100" err="1">
                <a:latin typeface="Consolas"/>
                <a:ea typeface="+mn-lt"/>
                <a:cs typeface="+mn-lt"/>
              </a:rPr>
              <a:t>master</a:t>
            </a:r>
            <a:r>
              <a:rPr lang="en-US" sz="1100">
                <a:latin typeface="Consolas"/>
                <a:ea typeface="+mn-lt"/>
                <a:cs typeface="+mn-lt"/>
              </a:rPr>
              <a:t>_;</a:t>
            </a:r>
            <a:endParaRPr lang="en-US" sz="1100">
              <a:latin typeface="Consolas"/>
              <a:cs typeface="Helvetica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DS402Slave ds402_slave;</a:t>
            </a:r>
            <a:endParaRPr lang="en-US" sz="1100">
              <a:latin typeface="Consolas"/>
              <a:cs typeface="Helvetica"/>
            </a:endParaRPr>
          </a:p>
          <a:p>
            <a:endParaRPr lang="en-US" sz="1100">
              <a:latin typeface="Consolas"/>
              <a:cs typeface="Helvetica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void Loop()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1100">
                <a:latin typeface="Consolas"/>
                <a:ea typeface="+mn-lt"/>
                <a:cs typeface="+mn-lt"/>
              </a:rPr>
              <a:t>// check if driver is initialized</a:t>
            </a:r>
            <a:endParaRPr lang="en-US" sz="1100"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if (!ds402_slave.IsInitialized()) {    </a:t>
            </a:r>
            <a:endParaRPr lang="en-US" sz="1100">
              <a:solidFill>
                <a:srgbClr val="00B050"/>
              </a:solidFill>
              <a:latin typeface="Consolas"/>
              <a:cs typeface="Helvetica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    return;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}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</a:t>
            </a:r>
            <a:r>
              <a:rPr lang="en-US" sz="1100">
                <a:latin typeface="Consolas"/>
                <a:ea typeface="+mn-lt"/>
                <a:cs typeface="+mn-lt"/>
              </a:rPr>
              <a:t> // set default limits</a:t>
            </a:r>
            <a:endParaRPr lang="en-US" sz="1100"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ds402_slave.set_positive_torque_limit(1000); // 100% of motor rated torque, unit: 0.1% rated torque</a:t>
            </a:r>
            <a:endParaRPr lang="en-US" sz="1100">
              <a:ea typeface="+mn-lt"/>
              <a:cs typeface="+mn-lt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ds402_slave.set_negative_torque_limit(1000);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ds402_slave.set_max_profile_speed(500); //rpm</a:t>
            </a:r>
          </a:p>
          <a:p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// set 50% of motor torque</a:t>
            </a:r>
            <a:endParaRPr lang="en-US" sz="1100"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ds402_slave.set_target_torque(500); // unit: 0.1% rated torque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  ds402_slave.set_mode_of_operation(ds402_slave-&gt;MODE_CYCLIC_SYNC_TORQUE);</a:t>
            </a:r>
            <a:endParaRPr lang="en-US" sz="1100">
              <a:solidFill>
                <a:srgbClr val="00B050"/>
              </a:solidFill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100">
              <a:latin typeface="Consolas"/>
              <a:ea typeface="+mn-lt"/>
              <a:cs typeface="+mn-lt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int main()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master_.</a:t>
            </a:r>
            <a:r>
              <a:rPr lang="en-US" sz="11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100">
                <a:latin typeface="Consolas"/>
                <a:ea typeface="+mn-lt"/>
                <a:cs typeface="+mn-lt"/>
              </a:rPr>
              <a:t>("enp0s31f6");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master_.</a:t>
            </a:r>
            <a:r>
              <a:rPr lang="en-US" sz="11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100">
                <a:latin typeface="Consolas"/>
                <a:ea typeface="+mn-lt"/>
                <a:cs typeface="+mn-lt"/>
              </a:rPr>
              <a:t>(1000000, 500000);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master_.</a:t>
            </a:r>
            <a:r>
              <a:rPr lang="en-US" sz="11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100">
                <a:latin typeface="Consolas"/>
                <a:ea typeface="+mn-lt"/>
                <a:cs typeface="+mn-lt"/>
              </a:rPr>
              <a:t>(Loop);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master_.</a:t>
            </a:r>
            <a:r>
              <a:rPr lang="en-US" sz="1100" err="1">
                <a:latin typeface="Consolas"/>
                <a:ea typeface="+mn-lt"/>
                <a:cs typeface="+mn-lt"/>
              </a:rPr>
              <a:t>SetSlave</a:t>
            </a:r>
            <a:r>
              <a:rPr lang="en-US" sz="1100">
                <a:latin typeface="Consolas"/>
                <a:ea typeface="+mn-lt"/>
                <a:cs typeface="+mn-lt"/>
              </a:rPr>
              <a:t>(ds402_slave.get(), 1);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master_-&gt;Start();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std::</a:t>
            </a:r>
            <a:r>
              <a:rPr lang="en-US" sz="1100" err="1">
                <a:latin typeface="Consolas"/>
                <a:ea typeface="+mn-lt"/>
                <a:cs typeface="+mn-lt"/>
              </a:rPr>
              <a:t>cin.ignore</a:t>
            </a:r>
            <a:r>
              <a:rPr lang="en-US" sz="1100">
                <a:latin typeface="Consolas"/>
                <a:ea typeface="+mn-lt"/>
                <a:cs typeface="+mn-lt"/>
              </a:rPr>
              <a:t>();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    master_-&gt;Stop();</a:t>
            </a:r>
          </a:p>
          <a:p>
            <a:r>
              <a:rPr lang="en-US" sz="1100">
                <a:latin typeface="Consolas"/>
                <a:ea typeface="+mn-lt"/>
                <a:cs typeface="+mn-lt"/>
              </a:rPr>
              <a:t>    return 0;</a:t>
            </a:r>
            <a:endParaRPr lang="en-US" sz="1100">
              <a:latin typeface="Consolas"/>
            </a:endParaRPr>
          </a:p>
          <a:p>
            <a:r>
              <a:rPr lang="en-US" sz="11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200">
              <a:latin typeface="Consolas"/>
              <a:cs typeface="Helvetica"/>
            </a:endParaRPr>
          </a:p>
          <a:p>
            <a:endParaRPr lang="en-US" sz="1400">
              <a:latin typeface="Consolas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0ED36-FA21-4619-A5E8-E25E987A253A}"/>
              </a:ext>
            </a:extLst>
          </p:cNvPr>
          <p:cNvSpPr txBox="1"/>
          <p:nvPr/>
        </p:nvSpPr>
        <p:spPr>
          <a:xfrm>
            <a:off x="8312889" y="3909237"/>
            <a:ext cx="5029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Consolas"/>
              </a:rPr>
              <a:t>enum</a:t>
            </a:r>
            <a:r>
              <a:rPr lang="en-US" sz="1200">
                <a:latin typeface="Consolas"/>
              </a:rPr>
              <a:t> </a:t>
            </a:r>
            <a:r>
              <a:rPr lang="en-US" sz="1200" err="1">
                <a:solidFill>
                  <a:srgbClr val="FFC000"/>
                </a:solidFill>
                <a:latin typeface="Consolas"/>
              </a:rPr>
              <a:t>ModeOfOperation</a:t>
            </a:r>
            <a:endParaRPr lang="en-US" sz="1200">
              <a:solidFill>
                <a:srgbClr val="FFC000"/>
              </a:solidFill>
              <a:latin typeface="Consolas"/>
            </a:endParaRPr>
          </a:p>
          <a:p>
            <a:r>
              <a:rPr lang="en-US" sz="1200">
                <a:latin typeface="Consolas"/>
              </a:rPr>
              <a:t>{</a:t>
            </a:r>
          </a:p>
          <a:p>
            <a:r>
              <a:rPr lang="en-US" sz="1200">
                <a:latin typeface="Consolas"/>
              </a:rPr>
              <a:t>    MODE_NO_MODE = 0,</a:t>
            </a:r>
          </a:p>
          <a:p>
            <a:r>
              <a:rPr lang="en-US" sz="1200">
                <a:latin typeface="Consolas"/>
              </a:rPr>
              <a:t>    MODE_PROFILED_POSITION = 1,</a:t>
            </a:r>
          </a:p>
          <a:p>
            <a:r>
              <a:rPr lang="en-US" sz="1200">
                <a:latin typeface="Consolas"/>
              </a:rPr>
              <a:t>    MODE_PROFILED_VELOCITY = 3,</a:t>
            </a:r>
          </a:p>
          <a:p>
            <a:r>
              <a:rPr lang="en-US" sz="1200">
                <a:latin typeface="Consolas"/>
              </a:rPr>
              <a:t>    MODE_PROFILED_TORQUE = 4,</a:t>
            </a:r>
          </a:p>
          <a:p>
            <a:r>
              <a:rPr lang="en-US" sz="1200">
                <a:latin typeface="Consolas"/>
              </a:rPr>
              <a:t>    MODE_HOMING = 6,</a:t>
            </a:r>
          </a:p>
          <a:p>
            <a:r>
              <a:rPr lang="en-US" sz="1200">
                <a:latin typeface="Consolas"/>
              </a:rPr>
              <a:t>    MODE_INTERPOLATED_POSITION = 7,</a:t>
            </a:r>
          </a:p>
          <a:p>
            <a:r>
              <a:rPr lang="en-US" sz="1200">
                <a:latin typeface="Consolas"/>
              </a:rPr>
              <a:t>    MODE_CYCLIC_SYNC_POSITION = 8,</a:t>
            </a:r>
          </a:p>
          <a:p>
            <a:r>
              <a:rPr lang="en-US" sz="1200">
                <a:latin typeface="Consolas"/>
              </a:rPr>
              <a:t>    MODE_CYCLIC_SYNC_VELEOCITY = 9,</a:t>
            </a:r>
          </a:p>
          <a:p>
            <a:r>
              <a:rPr lang="en-US" sz="1200">
                <a:latin typeface="Consolas"/>
              </a:rPr>
              <a:t>    MODE_CYCLIC_SYNC_TORQUE = 10</a:t>
            </a:r>
          </a:p>
          <a:p>
            <a:r>
              <a:rPr lang="en-US" sz="1200">
                <a:latin typeface="Consolas"/>
              </a:rPr>
              <a:t>};</a:t>
            </a:r>
          </a:p>
          <a:p>
            <a:endParaRPr lang="en-US">
              <a:solidFill>
                <a:srgbClr val="D4D4D4"/>
              </a:solidFill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4093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BB151-6E6E-44C7-97F8-37457CC867D4}"/>
              </a:ext>
            </a:extLst>
          </p:cNvPr>
          <p:cNvSpPr/>
          <p:nvPr/>
        </p:nvSpPr>
        <p:spPr>
          <a:xfrm>
            <a:off x="-3859" y="964"/>
            <a:ext cx="2146699" cy="685799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7EE44-27C8-47D7-BA23-65FC2C69C17B}"/>
              </a:ext>
            </a:extLst>
          </p:cNvPr>
          <p:cNvSpPr txBox="1"/>
          <p:nvPr/>
        </p:nvSpPr>
        <p:spPr>
          <a:xfrm>
            <a:off x="83072" y="951172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err="1">
                <a:solidFill>
                  <a:srgbClr val="FFFFFF"/>
                </a:solidFill>
                <a:latin typeface="Arial Rounded MT Bold"/>
              </a:rPr>
              <a:t>EtherCAT</a:t>
            </a:r>
            <a:endParaRPr lang="en-US" sz="2800">
              <a:solidFill>
                <a:srgbClr val="FFFFFF"/>
              </a:solidFill>
              <a:latin typeface="Arial Rounded MT Bold"/>
            </a:endParaRPr>
          </a:p>
          <a:p>
            <a:r>
              <a:rPr lang="en-US" sz="2800">
                <a:solidFill>
                  <a:srgbClr val="FFFFFF"/>
                </a:solidFill>
                <a:latin typeface="Arial Rounded MT Bold"/>
                <a:cs typeface="Helvetica"/>
              </a:rPr>
              <a:t>Popularity</a:t>
            </a:r>
          </a:p>
        </p:txBody>
      </p:sp>
      <p:pic>
        <p:nvPicPr>
          <p:cNvPr id="8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A13A39-94FC-4803-9215-F0AA879025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045" r="909"/>
          <a:stretch/>
        </p:blipFill>
        <p:spPr>
          <a:xfrm>
            <a:off x="2140158" y="-680"/>
            <a:ext cx="9366501" cy="6860039"/>
          </a:xfrm>
        </p:spPr>
      </p:pic>
      <p:pic>
        <p:nvPicPr>
          <p:cNvPr id="10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E465A74-068B-4254-9A43-4E5F46E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" y="125375"/>
            <a:ext cx="1948788" cy="2667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27723-0136-4A1D-B67F-8C13699FA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appliance, remote, table, person&#10;&#10;Description automatically generated">
            <a:extLst>
              <a:ext uri="{FF2B5EF4-FFF2-40B4-BE49-F238E27FC236}">
                <a16:creationId xmlns:a16="http://schemas.microsoft.com/office/drawing/2014/main" id="{DAD90AD9-A8E1-4492-B665-1F118928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t="9079" r="3647"/>
          <a:stretch/>
        </p:blipFill>
        <p:spPr>
          <a:xfrm>
            <a:off x="531930" y="-2953"/>
            <a:ext cx="11658301" cy="6858858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6A1E0-D303-44A9-BE8A-BB98E76CFFB6}"/>
              </a:ext>
            </a:extLst>
          </p:cNvPr>
          <p:cNvGrpSpPr/>
          <p:nvPr/>
        </p:nvGrpSpPr>
        <p:grpSpPr>
          <a:xfrm>
            <a:off x="797548" y="-1711"/>
            <a:ext cx="5954656" cy="6895230"/>
            <a:chOff x="-1711" y="-11480"/>
            <a:chExt cx="5954656" cy="68952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AF496-D9DD-410D-B18C-FF82ACE42CDC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EDA4670-48D5-4961-908F-897FCBA21D93}"/>
                </a:ext>
              </a:extLst>
            </p:cNvPr>
            <p:cNvSpPr/>
            <p:nvPr/>
          </p:nvSpPr>
          <p:spPr>
            <a:xfrm rot="5400000">
              <a:off x="911569" y="1842374"/>
              <a:ext cx="6889124" cy="3193628"/>
            </a:xfrm>
            <a:prstGeom prst="rtTriangle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935C17-4316-45D3-A8A5-F54E560ABA28}"/>
              </a:ext>
            </a:extLst>
          </p:cNvPr>
          <p:cNvGrpSpPr/>
          <p:nvPr/>
        </p:nvGrpSpPr>
        <p:grpSpPr>
          <a:xfrm>
            <a:off x="-1711" y="-1711"/>
            <a:ext cx="5945797" cy="6912950"/>
            <a:chOff x="-1711" y="-11480"/>
            <a:chExt cx="5945797" cy="6912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AF4516-A593-4769-85F5-0F7CA7A75740}"/>
                </a:ext>
              </a:extLst>
            </p:cNvPr>
            <p:cNvSpPr/>
            <p:nvPr/>
          </p:nvSpPr>
          <p:spPr>
            <a:xfrm>
              <a:off x="-1711" y="-11480"/>
              <a:ext cx="2764691" cy="6857999"/>
            </a:xfrm>
            <a:prstGeom prst="rect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1B2403B-8EAF-49DE-B8E9-80584BCDEE36}"/>
                </a:ext>
              </a:extLst>
            </p:cNvPr>
            <p:cNvSpPr/>
            <p:nvPr/>
          </p:nvSpPr>
          <p:spPr>
            <a:xfrm rot="5400000">
              <a:off x="898279" y="1855664"/>
              <a:ext cx="6906845" cy="3184768"/>
            </a:xfrm>
            <a:prstGeom prst="rtTriangle">
              <a:avLst/>
            </a:prstGeom>
            <a:solidFill>
              <a:srgbClr val="5D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533D-8538-4E16-BC77-BAA9094A3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EB113-3DD5-414D-A616-C4C530192639}"/>
              </a:ext>
            </a:extLst>
          </p:cNvPr>
          <p:cNvSpPr txBox="1"/>
          <p:nvPr/>
        </p:nvSpPr>
        <p:spPr>
          <a:xfrm>
            <a:off x="1090166" y="777788"/>
            <a:ext cx="5474115" cy="5198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Exercises!</a:t>
            </a:r>
            <a:endParaRPr lang="en-US" sz="48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Helvetica"/>
            </a:endParaRPr>
          </a:p>
        </p:txBody>
      </p:sp>
      <p:pic>
        <p:nvPicPr>
          <p:cNvPr id="9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FEF104A-51C3-4EA5-87BD-04F74978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985" y="1599079"/>
            <a:ext cx="5292968" cy="34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37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Joint driver exercise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2053892" y="2347717"/>
            <a:ext cx="810715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latin typeface="Arial"/>
                <a:cs typeface="Helvetica"/>
              </a:rPr>
              <a:t>Modify </a:t>
            </a:r>
            <a:r>
              <a:rPr lang="en-US" sz="2000" err="1">
                <a:latin typeface="Arial"/>
                <a:cs typeface="Helvetica"/>
              </a:rPr>
              <a:t>soem_joint_example</a:t>
            </a:r>
            <a:r>
              <a:rPr lang="en-US" sz="2000">
                <a:latin typeface="Arial"/>
                <a:cs typeface="Helvetica"/>
              </a:rPr>
              <a:t>. Command joint to move to max position(with some distance from the limit) using LinkPositionControl. </a:t>
            </a:r>
            <a:endParaRPr lang="en-US" sz="200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2000">
                <a:latin typeface="Arial"/>
                <a:cs typeface="Helvetica"/>
              </a:rPr>
              <a:t>Command joint to run torque open loop control to reach center position and set zero current then engage brake.</a:t>
            </a:r>
          </a:p>
          <a:p>
            <a:pPr marL="342900" indent="-342900">
              <a:buAutoNum type="arabicPeriod"/>
            </a:pPr>
            <a:r>
              <a:rPr lang="en-US" sz="2000">
                <a:latin typeface="Arial"/>
                <a:cs typeface="Helvetica"/>
              </a:rPr>
              <a:t>Record the data, cross-check motor and link position and verify the final position is at the center. </a:t>
            </a:r>
          </a:p>
          <a:p>
            <a:pPr marL="342900" indent="-342900">
              <a:buAutoNum type="arabicPeriod"/>
            </a:pPr>
            <a:endParaRPr lang="en-US" sz="2000">
              <a:latin typeface="Arial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82493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06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Example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D5CD-BEBD-469F-81AD-41BBD68DA870}"/>
              </a:ext>
            </a:extLst>
          </p:cNvPr>
          <p:cNvSpPr txBox="1"/>
          <p:nvPr/>
        </p:nvSpPr>
        <p:spPr>
          <a:xfrm>
            <a:off x="441036" y="1145309"/>
            <a:ext cx="11102108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namespace </a:t>
            </a:r>
            <a:r>
              <a:rPr lang="en-US" sz="1400" err="1">
                <a:latin typeface="Consolas"/>
                <a:ea typeface="+mn-lt"/>
                <a:cs typeface="+mn-lt"/>
              </a:rPr>
              <a:t>ethercat</a:t>
            </a:r>
            <a:r>
              <a:rPr lang="en-US" sz="1400">
                <a:latin typeface="Consolas"/>
                <a:ea typeface="+mn-lt"/>
                <a:cs typeface="+mn-lt"/>
              </a:rPr>
              <a:t> {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namespace Beckhoff {</a:t>
            </a:r>
            <a:endParaRPr lang="en-US" sz="1400">
              <a:latin typeface="Consolas"/>
            </a:endParaRPr>
          </a:p>
          <a:p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/* EL1008 | 8-channel digital input terminal 24 V DC, 3 </a:t>
            </a:r>
            <a:r>
              <a:rPr lang="en-US" sz="1400" err="1">
                <a:latin typeface="Consolas"/>
                <a:ea typeface="+mn-lt"/>
                <a:cs typeface="+mn-lt"/>
              </a:rPr>
              <a:t>ms</a:t>
            </a:r>
            <a:r>
              <a:rPr lang="en-US" sz="1400">
                <a:latin typeface="Consolas"/>
                <a:ea typeface="+mn-lt"/>
                <a:cs typeface="+mn-lt"/>
              </a:rPr>
              <a:t> */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class EL1008 : public Slave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{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public: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EL1008();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virtual ~EL1008();</a:t>
            </a:r>
            <a:endParaRPr lang="en-US" sz="1400">
              <a:latin typeface="Consolas"/>
            </a:endParaRPr>
          </a:p>
          <a:p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/* @brief digital input value of channel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*  @param[in] channel, 0-7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*  @return high/low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*/</a:t>
            </a:r>
            <a:endParaRPr lang="en-US" sz="1400">
              <a:latin typeface="Consolas"/>
            </a:endParaRPr>
          </a:p>
          <a:p>
            <a:r>
              <a:rPr lang="en-US" sz="1400" i="1">
                <a:latin typeface="Consolas"/>
                <a:ea typeface="+mn-lt"/>
                <a:cs typeface="+mn-lt"/>
              </a:rPr>
              <a:t>  bool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err="1">
                <a:latin typeface="Consolas"/>
                <a:ea typeface="+mn-lt"/>
                <a:cs typeface="+mn-lt"/>
              </a:rPr>
              <a:t>digital_input</a:t>
            </a:r>
            <a:r>
              <a:rPr lang="en-US" sz="1400">
                <a:latin typeface="Consolas"/>
                <a:ea typeface="+mn-lt"/>
                <a:cs typeface="+mn-lt"/>
              </a:rPr>
              <a:t>(</a:t>
            </a:r>
            <a:r>
              <a:rPr lang="en-US" sz="1400" i="1">
                <a:latin typeface="Consolas"/>
                <a:ea typeface="+mn-lt"/>
                <a:cs typeface="+mn-lt"/>
              </a:rPr>
              <a:t>unsigned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i="1">
                <a:latin typeface="Consolas"/>
                <a:ea typeface="+mn-lt"/>
                <a:cs typeface="+mn-lt"/>
              </a:rPr>
              <a:t>int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i="1">
                <a:latin typeface="Consolas"/>
                <a:ea typeface="+mn-lt"/>
                <a:cs typeface="+mn-lt"/>
              </a:rPr>
              <a:t>channel</a:t>
            </a:r>
            <a:r>
              <a:rPr lang="en-US" sz="1400">
                <a:latin typeface="Consolas"/>
                <a:ea typeface="+mn-lt"/>
                <a:cs typeface="+mn-lt"/>
              </a:rPr>
              <a:t>);</a:t>
            </a:r>
            <a:endParaRPr lang="en-US" sz="1400">
              <a:latin typeface="Consolas"/>
            </a:endParaRPr>
          </a:p>
          <a:p>
            <a:endParaRPr lang="en-US"/>
          </a:p>
          <a:p>
            <a:r>
              <a:rPr lang="en-US" sz="1400">
                <a:latin typeface="Consolas"/>
                <a:ea typeface="+mn-lt"/>
                <a:cs typeface="+mn-lt"/>
              </a:rPr>
              <a:t>  /* @brief digital input value of channel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*  @return each bit is high/low for one channel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*/</a:t>
            </a:r>
            <a:endParaRPr lang="en-US" sz="1400">
              <a:latin typeface="Consolas"/>
            </a:endParaRPr>
          </a:p>
          <a:p>
            <a:r>
              <a:rPr lang="en-US" sz="1400" i="1">
                <a:latin typeface="Consolas"/>
                <a:ea typeface="+mn-lt"/>
                <a:cs typeface="+mn-lt"/>
              </a:rPr>
              <a:t>  uint8_t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err="1">
                <a:latin typeface="Consolas"/>
                <a:ea typeface="+mn-lt"/>
                <a:cs typeface="+mn-lt"/>
              </a:rPr>
              <a:t>digital_input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br>
              <a:rPr lang="en-US"/>
            </a:br>
            <a:r>
              <a:rPr lang="en-US" sz="1400">
                <a:latin typeface="Consolas"/>
                <a:ea typeface="+mn-lt"/>
                <a:cs typeface="+mn-lt"/>
              </a:rPr>
              <a:t>  static const </a:t>
            </a:r>
            <a:r>
              <a:rPr lang="en-US" sz="1400" i="1">
                <a:latin typeface="Consolas"/>
                <a:ea typeface="+mn-lt"/>
                <a:cs typeface="+mn-lt"/>
              </a:rPr>
              <a:t>unsigned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i="1">
                <a:latin typeface="Consolas"/>
                <a:ea typeface="+mn-lt"/>
                <a:cs typeface="+mn-lt"/>
              </a:rPr>
              <a:t>int</a:t>
            </a:r>
            <a:r>
              <a:rPr lang="en-US" sz="1400">
                <a:latin typeface="Consolas"/>
                <a:ea typeface="+mn-lt"/>
                <a:cs typeface="+mn-lt"/>
              </a:rPr>
              <a:t> </a:t>
            </a:r>
            <a:r>
              <a:rPr lang="en-US" sz="1400" err="1">
                <a:latin typeface="Consolas"/>
                <a:ea typeface="+mn-lt"/>
                <a:cs typeface="+mn-lt"/>
              </a:rPr>
              <a:t>kChannelCount</a:t>
            </a:r>
            <a:r>
              <a:rPr lang="en-US" sz="1400">
                <a:latin typeface="Consolas"/>
                <a:ea typeface="+mn-lt"/>
                <a:cs typeface="+mn-lt"/>
              </a:rPr>
              <a:t> = 8;</a:t>
            </a:r>
          </a:p>
        </p:txBody>
      </p:sp>
    </p:spTree>
    <p:extLst>
      <p:ext uri="{BB962C8B-B14F-4D97-AF65-F5344CB8AC3E}">
        <p14:creationId xmlns:p14="http://schemas.microsoft.com/office/powerpoint/2010/main" val="3150930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Master &amp; Slave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94199" y="923528"/>
            <a:ext cx="11102108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master.h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&gt;</a:t>
            </a: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beckhoff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/el1008.h&gt;</a:t>
            </a: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beckhoff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/el1008.h&gt;</a:t>
            </a:r>
            <a:endParaRPr lang="en-US" sz="1200">
              <a:solidFill>
                <a:schemeClr val="accent4">
                  <a:lumMod val="75000"/>
                </a:schemeClr>
              </a:solidFill>
              <a:latin typeface="Consolas"/>
              <a:cs typeface="Helvetica"/>
            </a:endParaRP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#include</a:t>
            </a:r>
            <a:r>
              <a:rPr lang="en-US" sz="12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200" err="1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console_log.h</a:t>
            </a:r>
            <a:r>
              <a:rPr lang="en-US" sz="1200">
                <a:solidFill>
                  <a:schemeClr val="accent4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&gt;</a:t>
            </a:r>
          </a:p>
          <a:p>
            <a:endParaRPr lang="en-US" sz="1200">
              <a:solidFill>
                <a:srgbClr val="C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using namespace</a:t>
            </a:r>
            <a:r>
              <a:rPr lang="en-US" sz="1200">
                <a:latin typeface="Consolas"/>
                <a:ea typeface="+mn-lt"/>
                <a:cs typeface="+mn-lt"/>
              </a:rPr>
              <a:t> </a:t>
            </a:r>
            <a:r>
              <a:rPr lang="en-US" sz="1200" err="1">
                <a:latin typeface="Consolas"/>
                <a:ea typeface="+mn-lt"/>
                <a:cs typeface="+mn-lt"/>
              </a:rPr>
              <a:t>ethercat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  <a:endParaRPr lang="en-US" sz="1200"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Master </a:t>
            </a:r>
            <a:r>
              <a:rPr lang="en-US" sz="1200" err="1">
                <a:latin typeface="Consolas"/>
                <a:ea typeface="+mn-lt"/>
                <a:cs typeface="+mn-lt"/>
              </a:rPr>
              <a:t>master</a:t>
            </a:r>
            <a:r>
              <a:rPr lang="en-US" sz="1200">
                <a:latin typeface="Consolas"/>
                <a:ea typeface="+mn-lt"/>
                <a:cs typeface="+mn-lt"/>
              </a:rPr>
              <a:t>_;</a:t>
            </a:r>
            <a:endParaRPr lang="en-US" sz="1200"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Beckhoff::El1008 </a:t>
            </a:r>
            <a:r>
              <a:rPr lang="en-US" sz="1200" err="1">
                <a:latin typeface="Consolas"/>
                <a:ea typeface="+mn-lt"/>
                <a:cs typeface="+mn-lt"/>
              </a:rPr>
              <a:t>el1008</a:t>
            </a:r>
            <a:r>
              <a:rPr lang="en-US" sz="1200">
                <a:latin typeface="Consolas"/>
                <a:ea typeface="+mn-lt"/>
                <a:cs typeface="+mn-lt"/>
              </a:rPr>
              <a:t>_;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Beckhoff::El1008 el2008_;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bool last_input_0 = </a:t>
            </a:r>
            <a:r>
              <a:rPr lang="en-US" sz="120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false</a:t>
            </a:r>
            <a:r>
              <a:rPr lang="en-US" sz="1200">
                <a:latin typeface="Consolas"/>
                <a:ea typeface="+mn-lt"/>
                <a:cs typeface="+mn-lt"/>
              </a:rPr>
              <a:t>;</a:t>
            </a: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void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Foo()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if (el1008_.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digital_input</a:t>
            </a:r>
            <a:r>
              <a:rPr lang="en-US" sz="1200">
                <a:latin typeface="Consolas"/>
                <a:ea typeface="+mn-lt"/>
                <a:cs typeface="+mn-lt"/>
              </a:rPr>
              <a:t>(0) != last_input_0){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print input value if it changes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  Log::Info("channel 0: {}",el1008_.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digital_input</a:t>
            </a:r>
            <a:r>
              <a:rPr lang="en-US" sz="1200">
                <a:latin typeface="Consolas"/>
                <a:ea typeface="+mn-lt"/>
                <a:cs typeface="+mn-lt"/>
              </a:rPr>
              <a:t>(0));</a:t>
            </a:r>
            <a:endParaRPr lang="en-US">
              <a:latin typeface="Helvetica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  last_</a:t>
            </a:r>
            <a:r>
              <a:rPr lang="en-US" sz="1200">
                <a:ea typeface="+mn-lt"/>
                <a:cs typeface="+mn-lt"/>
              </a:rPr>
              <a:t>input</a:t>
            </a:r>
            <a:r>
              <a:rPr lang="en-US" sz="1200">
                <a:latin typeface="Consolas"/>
                <a:ea typeface="+mn-lt"/>
                <a:cs typeface="+mn-lt"/>
              </a:rPr>
              <a:t>_0 = el1008_.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digital_input</a:t>
            </a:r>
            <a:r>
              <a:rPr lang="en-US" sz="1200">
                <a:latin typeface="Consolas"/>
                <a:ea typeface="+mn-lt"/>
                <a:cs typeface="+mn-lt"/>
              </a:rPr>
              <a:t>(0);</a:t>
            </a:r>
            <a:endParaRPr lang="en-US">
              <a:latin typeface="Helvetica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}; </a:t>
            </a:r>
            <a:endParaRPr lang="en-US"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el2008_.s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et_digital_output</a:t>
            </a:r>
            <a:r>
              <a:rPr lang="en-US" sz="1200">
                <a:latin typeface="Consolas"/>
                <a:ea typeface="+mn-lt"/>
                <a:cs typeface="+mn-lt"/>
              </a:rPr>
              <a:t>(0, el1008_.</a:t>
            </a:r>
            <a:r>
              <a:rPr lang="en-US" sz="12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digital_input</a:t>
            </a:r>
            <a:r>
              <a:rPr lang="en-US" sz="1200">
                <a:latin typeface="Consolas"/>
                <a:ea typeface="+mn-lt"/>
                <a:cs typeface="+mn-lt"/>
              </a:rPr>
              <a:t>(0));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// set digital output to match digital input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void </a:t>
            </a:r>
            <a:r>
              <a:rPr lang="en-US" sz="12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main()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200">
                <a:latin typeface="Consolas"/>
                <a:ea typeface="+mn-lt"/>
                <a:cs typeface="+mn-lt"/>
              </a:rPr>
              <a:t>("enp0s31f6");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SetDcCycleTime</a:t>
            </a:r>
            <a:r>
              <a:rPr lang="en-US" sz="1200">
                <a:latin typeface="Consolas"/>
                <a:ea typeface="+mn-lt"/>
                <a:cs typeface="+mn-lt"/>
              </a:rPr>
              <a:t>(1000*USEC_PER_SEC, 500*USEC_PER_SEC);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SetLoopFunction</a:t>
            </a:r>
            <a:r>
              <a:rPr lang="en-US" sz="1200">
                <a:latin typeface="Consolas"/>
                <a:ea typeface="+mn-lt"/>
                <a:cs typeface="+mn-lt"/>
              </a:rPr>
              <a:t>(&amp;Foo);</a:t>
            </a:r>
            <a:endParaRPr lang="en-US" sz="1200">
              <a:latin typeface="Consolas"/>
              <a:cs typeface="Helvetica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SetSlave</a:t>
            </a:r>
            <a:r>
              <a:rPr lang="en-US" sz="1200">
                <a:latin typeface="Consolas"/>
                <a:ea typeface="+mn-lt"/>
                <a:cs typeface="+mn-lt"/>
              </a:rPr>
              <a:t>(0,&amp;el1008_);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SetSlave</a:t>
            </a:r>
            <a:r>
              <a:rPr lang="en-US" sz="1200">
                <a:latin typeface="Consolas"/>
                <a:ea typeface="+mn-lt"/>
                <a:cs typeface="+mn-lt"/>
              </a:rPr>
              <a:t>(1,&amp;el2008_);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  </a:t>
            </a:r>
            <a:r>
              <a:rPr lang="en-US" sz="1200" err="1">
                <a:latin typeface="Consolas"/>
                <a:ea typeface="+mn-lt"/>
                <a:cs typeface="+mn-lt"/>
              </a:rPr>
              <a:t>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Start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cs typeface="Helvetica"/>
              </a:rPr>
              <a:t>  </a:t>
            </a:r>
            <a:r>
              <a:rPr lang="en-US" sz="1200" err="1">
                <a:solidFill>
                  <a:schemeClr val="accent1"/>
                </a:solidFill>
                <a:latin typeface="Consolas"/>
                <a:cs typeface="Helvetica"/>
              </a:rPr>
              <a:t>usleep</a:t>
            </a:r>
            <a:r>
              <a:rPr lang="en-US" sz="1200">
                <a:latin typeface="Consolas"/>
                <a:cs typeface="Helvetica"/>
              </a:rPr>
              <a:t>(10000);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onsolas"/>
                <a:cs typeface="Helvetica"/>
              </a:rPr>
              <a:t>// run for 10 seconds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  </a:t>
            </a:r>
            <a:r>
              <a:rPr lang="en-US" sz="1200" err="1">
                <a:latin typeface="Consolas"/>
                <a:ea typeface="+mn-lt"/>
                <a:cs typeface="+mn-lt"/>
              </a:rPr>
              <a:t>master_.</a:t>
            </a:r>
            <a:r>
              <a:rPr lang="en-US" sz="12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Stop</a:t>
            </a:r>
            <a:r>
              <a:rPr lang="en-US" sz="1200">
                <a:latin typeface="Consolas"/>
                <a:ea typeface="+mn-lt"/>
                <a:cs typeface="+mn-lt"/>
              </a:rPr>
              <a:t>();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cs typeface="Helvetica"/>
              </a:rPr>
              <a:t>}</a:t>
            </a:r>
          </a:p>
          <a:p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425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logging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E5B1A-71FA-4B34-B093-64C6FFFBEC4F}"/>
              </a:ext>
            </a:extLst>
          </p:cNvPr>
          <p:cNvSpPr txBox="1"/>
          <p:nvPr/>
        </p:nvSpPr>
        <p:spPr>
          <a:xfrm>
            <a:off x="441036" y="1029854"/>
            <a:ext cx="11102108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using namespace </a:t>
            </a:r>
            <a:r>
              <a:rPr lang="en-US" sz="1400" err="1">
                <a:latin typeface="Consolas"/>
                <a:ea typeface="+mn-lt"/>
                <a:cs typeface="+mn-lt"/>
              </a:rPr>
              <a:t>ethercat</a:t>
            </a:r>
            <a:r>
              <a:rPr lang="en-US" sz="14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Master </a:t>
            </a:r>
            <a:r>
              <a:rPr lang="en-US" sz="1400" err="1">
                <a:latin typeface="Consolas"/>
                <a:ea typeface="+mn-lt"/>
                <a:cs typeface="+mn-lt"/>
              </a:rPr>
              <a:t>master</a:t>
            </a:r>
            <a:r>
              <a:rPr lang="en-US" sz="1400">
                <a:latin typeface="Consolas"/>
                <a:ea typeface="+mn-lt"/>
                <a:cs typeface="+mn-lt"/>
              </a:rPr>
              <a:t>_;</a:t>
            </a:r>
            <a:endParaRPr lang="en-US"/>
          </a:p>
          <a:p>
            <a:r>
              <a:rPr lang="en-US" sz="1400">
                <a:latin typeface="Consolas"/>
                <a:ea typeface="+mn-lt"/>
                <a:cs typeface="+mn-lt"/>
              </a:rPr>
              <a:t>Beckhoff::El1008 </a:t>
            </a:r>
            <a:r>
              <a:rPr lang="en-US" sz="1400" err="1">
                <a:latin typeface="Consolas"/>
                <a:ea typeface="+mn-lt"/>
                <a:cs typeface="+mn-lt"/>
              </a:rPr>
              <a:t>el1008</a:t>
            </a:r>
            <a:r>
              <a:rPr lang="en-US" sz="1400">
                <a:latin typeface="Consolas"/>
                <a:ea typeface="+mn-lt"/>
                <a:cs typeface="+mn-lt"/>
              </a:rPr>
              <a:t>_;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Beckhoff::El1008 el2008_;</a:t>
            </a:r>
          </a:p>
          <a:p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void Foo()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master_.pdo_log_.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WriteEntry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(0); // log slave 0</a:t>
            </a: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master_.pdo_log_.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WriteEntry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(1); // log slave 1</a:t>
            </a:r>
            <a:endParaRPr lang="en-US">
              <a:solidFill>
                <a:srgbClr val="00B050"/>
              </a:solidFill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void main()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400">
                <a:latin typeface="Consolas"/>
                <a:ea typeface="+mn-lt"/>
                <a:cs typeface="+mn-lt"/>
              </a:rPr>
              <a:t>("enp0s31f6");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400">
                <a:latin typeface="Consolas"/>
                <a:ea typeface="+mn-lt"/>
                <a:cs typeface="+mn-lt"/>
              </a:rPr>
              <a:t>(1000*USEC_PER_SEC, 500*USEC_PER_SEC);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400">
                <a:latin typeface="Consolas"/>
                <a:ea typeface="+mn-lt"/>
                <a:cs typeface="+mn-lt"/>
              </a:rPr>
              <a:t>(&amp;Foo);</a:t>
            </a:r>
            <a:endParaRPr lang="en-US" sz="1400">
              <a:latin typeface="Consolas"/>
              <a:cs typeface="Helvetica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SetSlave</a:t>
            </a:r>
            <a:r>
              <a:rPr lang="en-US" sz="1400">
                <a:latin typeface="Consolas"/>
                <a:ea typeface="+mn-lt"/>
                <a:cs typeface="+mn-lt"/>
              </a:rPr>
              <a:t>(0,&amp;el1008_);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master_.</a:t>
            </a:r>
            <a:r>
              <a:rPr lang="en-US" sz="1400" err="1">
                <a:latin typeface="Consolas"/>
                <a:ea typeface="+mn-lt"/>
                <a:cs typeface="+mn-lt"/>
              </a:rPr>
              <a:t>SetSlave</a:t>
            </a:r>
            <a:r>
              <a:rPr lang="en-US" sz="1400">
                <a:latin typeface="Consolas"/>
                <a:ea typeface="+mn-lt"/>
                <a:cs typeface="+mn-lt"/>
              </a:rPr>
              <a:t>(1,&amp;el2008_);</a:t>
            </a:r>
            <a:endParaRPr lang="en-US" sz="1400">
              <a:latin typeface="Consolas"/>
            </a:endParaRP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Master_.Open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(0,"EL1008.csv");</a:t>
            </a:r>
          </a:p>
          <a:p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Master_.Open</a:t>
            </a:r>
            <a:r>
              <a:rPr lang="en-US" sz="14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(1,"EL2008.csv");</a:t>
            </a:r>
            <a:endParaRPr lang="en-US">
              <a:solidFill>
                <a:srgbClr val="00B050"/>
              </a:solidFill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master_.Start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cs typeface="Helvetica"/>
              </a:rPr>
              <a:t>  </a:t>
            </a:r>
            <a:r>
              <a:rPr lang="en-US" sz="1400" err="1">
                <a:latin typeface="Consolas"/>
                <a:cs typeface="Helvetica"/>
              </a:rPr>
              <a:t>usleep</a:t>
            </a:r>
            <a:r>
              <a:rPr lang="en-US" sz="1400">
                <a:latin typeface="Consolas"/>
                <a:cs typeface="Helvetica"/>
              </a:rPr>
              <a:t>(10000); // run for 10 seconds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  </a:t>
            </a:r>
            <a:r>
              <a:rPr lang="en-US" sz="1400" err="1">
                <a:latin typeface="Consolas"/>
                <a:ea typeface="+mn-lt"/>
                <a:cs typeface="+mn-lt"/>
              </a:rPr>
              <a:t>master_.Stop</a:t>
            </a:r>
            <a:r>
              <a:rPr lang="en-US" sz="1400">
                <a:latin typeface="Consolas"/>
                <a:ea typeface="+mn-lt"/>
                <a:cs typeface="+mn-lt"/>
              </a:rPr>
              <a:t>();</a:t>
            </a:r>
            <a:endParaRPr lang="en-US" sz="1400">
              <a:latin typeface="Consolas"/>
            </a:endParaRPr>
          </a:p>
          <a:p>
            <a:r>
              <a:rPr lang="en-US" sz="1400">
                <a:latin typeface="Consolas"/>
                <a:cs typeface="Helvetica"/>
              </a:rPr>
              <a:t>}</a:t>
            </a:r>
          </a:p>
          <a:p>
            <a:endParaRPr lang="en-US" sz="14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01512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9432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plotting example code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12619-8DB6-481D-8954-CD506207B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FB04-55CC-47AB-A2E2-D63AD7EE46BA}"/>
              </a:ext>
            </a:extLst>
          </p:cNvPr>
          <p:cNvSpPr txBox="1"/>
          <p:nvPr/>
        </p:nvSpPr>
        <p:spPr>
          <a:xfrm>
            <a:off x="394854" y="920173"/>
            <a:ext cx="11483108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latin typeface="Consolas"/>
                <a:ea typeface="+mn-lt"/>
                <a:cs typeface="+mn-lt"/>
              </a:rPr>
              <a:t>using namespace </a:t>
            </a:r>
            <a:r>
              <a:rPr lang="en-US" sz="1300" err="1">
                <a:latin typeface="Consolas"/>
                <a:ea typeface="+mn-lt"/>
                <a:cs typeface="+mn-lt"/>
              </a:rPr>
              <a:t>ethercat</a:t>
            </a:r>
            <a:r>
              <a:rPr lang="en-US" sz="1300"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Master </a:t>
            </a:r>
            <a:r>
              <a:rPr lang="en-US" sz="1300" err="1">
                <a:latin typeface="Consolas"/>
                <a:ea typeface="+mn-lt"/>
                <a:cs typeface="+mn-lt"/>
              </a:rPr>
              <a:t>master</a:t>
            </a:r>
            <a:r>
              <a:rPr lang="en-US" sz="1300">
                <a:latin typeface="Consolas"/>
                <a:ea typeface="+mn-lt"/>
                <a:cs typeface="+mn-lt"/>
              </a:rPr>
              <a:t>_;</a:t>
            </a:r>
            <a:endParaRPr lang="en-US" sz="1300">
              <a:latin typeface="Consolas"/>
            </a:endParaRPr>
          </a:p>
          <a:p>
            <a:r>
              <a:rPr lang="en-US" sz="13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Beckhoff::El1008 </a:t>
            </a:r>
            <a:r>
              <a:rPr lang="en-US" sz="130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el1008</a:t>
            </a:r>
            <a:r>
              <a:rPr lang="en-US" sz="13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_;</a:t>
            </a:r>
            <a:endParaRPr lang="en-US"/>
          </a:p>
          <a:p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PlottingSharedMemory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* plots_;</a:t>
            </a: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void Foo()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 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plot[0].x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master_.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loop_cycle();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
  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plot[0].y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digital_input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(0);</a:t>
            </a:r>
            <a:endParaRPr lang="en-US" sz="1300">
              <a:solidFill>
                <a:srgbClr val="00B050"/>
              </a:solidFill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}</a:t>
            </a: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void main()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plots_ 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OpenOrCreateSharedMemory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&lt;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PlottingSharedMemory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kPlottingSharedMemoryKey);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
  </a:t>
            </a:r>
            <a:r>
              <a:rPr lang="en-US" sz="1300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sprintf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(plots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name, "Sinusoid Tracking");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rows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1;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cols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1;</a:t>
            </a:r>
          </a:p>
          <a:p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plot[0].enabled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true;
  plots_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plot[0].subplot </a:t>
            </a:r>
            <a:r>
              <a:rPr lang="en-US" sz="1300" b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1300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0;</a:t>
            </a:r>
            <a:endParaRPr lang="en-US" sz="1300">
              <a:latin typeface="Consolas"/>
              <a:ea typeface="+mn-lt"/>
              <a:cs typeface="+mn-lt"/>
            </a:endParaRPr>
          </a:p>
          <a:p>
            <a:endParaRPr lang="en-US" sz="1300">
              <a:latin typeface="Consolas"/>
              <a:ea typeface="+mn-lt"/>
              <a:cs typeface="+mn-lt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SetEthernetAdapterName</a:t>
            </a:r>
            <a:r>
              <a:rPr lang="en-US" sz="1300">
                <a:latin typeface="Consolas"/>
                <a:ea typeface="+mn-lt"/>
                <a:cs typeface="+mn-lt"/>
              </a:rPr>
              <a:t>("enp0s31f6");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SetDcCycleTime</a:t>
            </a:r>
            <a:r>
              <a:rPr lang="en-US" sz="1300">
                <a:latin typeface="Consolas"/>
                <a:ea typeface="+mn-lt"/>
                <a:cs typeface="+mn-lt"/>
              </a:rPr>
              <a:t>(1000*USEC_PER_SEC, 500*USEC_PER_SEC);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SetLoopFunction</a:t>
            </a:r>
            <a:r>
              <a:rPr lang="en-US" sz="1300">
                <a:latin typeface="Consolas"/>
                <a:ea typeface="+mn-lt"/>
                <a:cs typeface="+mn-lt"/>
              </a:rPr>
              <a:t>(&amp;Foo);</a:t>
            </a:r>
            <a:endParaRPr lang="en-US" sz="1300">
              <a:latin typeface="Consolas"/>
              <a:cs typeface="Helvetica"/>
            </a:endParaRPr>
          </a:p>
          <a:p>
            <a:r>
              <a:rPr lang="en-US" sz="1300">
                <a:latin typeface="Consolas"/>
                <a:ea typeface="+mn-lt"/>
                <a:cs typeface="+mn-lt"/>
              </a:rPr>
              <a:t>  master_.</a:t>
            </a:r>
            <a:r>
              <a:rPr lang="en-US" sz="1300" err="1">
                <a:latin typeface="Consolas"/>
                <a:ea typeface="+mn-lt"/>
                <a:cs typeface="+mn-lt"/>
              </a:rPr>
              <a:t>SetSlave</a:t>
            </a:r>
            <a:r>
              <a:rPr lang="en-US" sz="1300">
                <a:latin typeface="Consolas"/>
                <a:ea typeface="+mn-lt"/>
                <a:cs typeface="+mn-lt"/>
              </a:rPr>
              <a:t>(0,&amp;el1008_);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  </a:t>
            </a:r>
            <a:r>
              <a:rPr lang="en-US" sz="1300" err="1">
                <a:latin typeface="Consolas"/>
                <a:ea typeface="+mn-lt"/>
                <a:cs typeface="+mn-lt"/>
              </a:rPr>
              <a:t>master_.Start</a:t>
            </a:r>
            <a:r>
              <a:rPr lang="en-US" sz="1300">
                <a:latin typeface="Consolas"/>
                <a:ea typeface="+mn-lt"/>
                <a:cs typeface="+mn-lt"/>
              </a:rPr>
              <a:t>();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cs typeface="Helvetica"/>
              </a:rPr>
              <a:t>  </a:t>
            </a:r>
            <a:r>
              <a:rPr lang="en-US" sz="1300" err="1">
                <a:latin typeface="Consolas"/>
                <a:cs typeface="Helvetica"/>
              </a:rPr>
              <a:t>usleep</a:t>
            </a:r>
            <a:r>
              <a:rPr lang="en-US" sz="1300">
                <a:latin typeface="Consolas"/>
                <a:cs typeface="Helvetica"/>
              </a:rPr>
              <a:t>(10000); // run for 10 seconds</a:t>
            </a:r>
          </a:p>
          <a:p>
            <a:r>
              <a:rPr lang="en-US" sz="1300">
                <a:latin typeface="Consolas"/>
                <a:ea typeface="+mn-lt"/>
                <a:cs typeface="+mn-lt"/>
              </a:rPr>
              <a:t>  </a:t>
            </a:r>
            <a:r>
              <a:rPr lang="en-US" sz="1300" err="1">
                <a:latin typeface="Consolas"/>
                <a:ea typeface="+mn-lt"/>
                <a:cs typeface="+mn-lt"/>
              </a:rPr>
              <a:t>master_.Stop</a:t>
            </a:r>
            <a:r>
              <a:rPr lang="en-US" sz="1300">
                <a:latin typeface="Consolas"/>
                <a:ea typeface="+mn-lt"/>
                <a:cs typeface="+mn-lt"/>
              </a:rPr>
              <a:t>();</a:t>
            </a:r>
            <a:endParaRPr lang="en-US" sz="1300">
              <a:latin typeface="Consolas"/>
            </a:endParaRPr>
          </a:p>
          <a:p>
            <a:r>
              <a:rPr lang="en-US" sz="1300">
                <a:latin typeface="Consolas"/>
                <a:cs typeface="Helvetica"/>
              </a:rPr>
              <a:t>}</a:t>
            </a:r>
          </a:p>
          <a:p>
            <a:endParaRPr lang="en-US" sz="1200"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3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6C7246-FADB-40BD-BC36-7D642B1DF4BB}"/>
              </a:ext>
            </a:extLst>
          </p:cNvPr>
          <p:cNvSpPr/>
          <p:nvPr/>
        </p:nvSpPr>
        <p:spPr>
          <a:xfrm>
            <a:off x="-3859" y="964"/>
            <a:ext cx="2146699" cy="685799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77ECE-3CE3-4AC3-8765-656AB0DD5D7F}"/>
              </a:ext>
            </a:extLst>
          </p:cNvPr>
          <p:cNvSpPr txBox="1"/>
          <p:nvPr/>
        </p:nvSpPr>
        <p:spPr>
          <a:xfrm>
            <a:off x="83072" y="951172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err="1">
                <a:solidFill>
                  <a:srgbClr val="FFFFFF"/>
                </a:solidFill>
                <a:latin typeface="Arial Rounded MT Bold"/>
              </a:rPr>
              <a:t>EtherCAT</a:t>
            </a:r>
            <a:endParaRPr lang="en-US" sz="2800">
              <a:solidFill>
                <a:srgbClr val="FFFFFF"/>
              </a:solidFill>
              <a:latin typeface="Arial Rounded MT Bold"/>
            </a:endParaRPr>
          </a:p>
          <a:p>
            <a:r>
              <a:rPr lang="en-US" sz="2800">
                <a:solidFill>
                  <a:srgbClr val="FFFFFF"/>
                </a:solidFill>
                <a:latin typeface="Arial Rounded MT Bold"/>
                <a:cs typeface="Helvetica"/>
              </a:rPr>
              <a:t>Popularity</a:t>
            </a:r>
          </a:p>
        </p:txBody>
      </p:sp>
      <p:pic>
        <p:nvPicPr>
          <p:cNvPr id="8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F541DB-E728-4475-ACF7-A56077B4A9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045" r="909"/>
          <a:stretch/>
        </p:blipFill>
        <p:spPr>
          <a:xfrm>
            <a:off x="2140158" y="-680"/>
            <a:ext cx="9366501" cy="6860039"/>
          </a:xfrm>
        </p:spPr>
      </p:pic>
      <p:pic>
        <p:nvPicPr>
          <p:cNvPr id="10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4E1230C-50E2-4EFC-8C79-22FC9BD4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" y="125375"/>
            <a:ext cx="1948788" cy="26674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DB72F808-41FA-43C0-8522-5F6771E8429F}"/>
              </a:ext>
            </a:extLst>
          </p:cNvPr>
          <p:cNvSpPr/>
          <p:nvPr/>
        </p:nvSpPr>
        <p:spPr>
          <a:xfrm rot="5400000">
            <a:off x="9550692" y="176321"/>
            <a:ext cx="3349254" cy="1160720"/>
          </a:xfrm>
          <a:prstGeom prst="arc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A23AE-71FA-4214-8023-E3ED2A61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5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2E3294-7229-474E-830B-3FA3EF85E427}"/>
              </a:ext>
            </a:extLst>
          </p:cNvPr>
          <p:cNvCxnSpPr/>
          <p:nvPr/>
        </p:nvCxnSpPr>
        <p:spPr>
          <a:xfrm flipV="1">
            <a:off x="11804262" y="705293"/>
            <a:ext cx="3194" cy="2359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9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EtherCAT terminology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14B0E-86C9-47CB-8096-634C6BB3EB98}"/>
              </a:ext>
            </a:extLst>
          </p:cNvPr>
          <p:cNvSpPr txBox="1"/>
          <p:nvPr/>
        </p:nvSpPr>
        <p:spPr>
          <a:xfrm>
            <a:off x="751735" y="1374141"/>
            <a:ext cx="10746693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Helvetica"/>
              </a:rPr>
              <a:t>Master </a:t>
            </a:r>
            <a:r>
              <a:rPr lang="en-US">
                <a:cs typeface="Helvetica"/>
              </a:rPr>
              <a:t>– Linux computer running </a:t>
            </a:r>
            <a:r>
              <a:rPr lang="en-US" err="1">
                <a:cs typeface="Helvetica"/>
              </a:rPr>
              <a:t>EtherCAT</a:t>
            </a:r>
            <a:r>
              <a:rPr lang="en-US">
                <a:cs typeface="Helvetica"/>
              </a:rPr>
              <a:t> Master library</a:t>
            </a:r>
          </a:p>
          <a:p>
            <a:endParaRPr lang="en-US">
              <a:cs typeface="Helvetica"/>
            </a:endParaRPr>
          </a:p>
          <a:p>
            <a:r>
              <a:rPr lang="en-US" b="1">
                <a:cs typeface="Helvetica"/>
              </a:rPr>
              <a:t>Slave </a:t>
            </a:r>
            <a:r>
              <a:rPr lang="en-US">
                <a:cs typeface="Helvetica"/>
              </a:rPr>
              <a:t>– Embedded device</a:t>
            </a:r>
          </a:p>
          <a:p>
            <a:endParaRPr lang="en-US">
              <a:cs typeface="Helvetica"/>
            </a:endParaRPr>
          </a:p>
          <a:p>
            <a:r>
              <a:rPr lang="en-US" b="1">
                <a:ea typeface="+mn-lt"/>
                <a:cs typeface="+mn-lt"/>
              </a:rPr>
              <a:t>MISO </a:t>
            </a:r>
            <a:r>
              <a:rPr lang="en-US">
                <a:ea typeface="+mn-lt"/>
                <a:cs typeface="+mn-lt"/>
              </a:rPr>
              <a:t>(Master-in-slave-out) - data that master received from slave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MOSI </a:t>
            </a:r>
            <a:r>
              <a:rPr lang="en-US">
                <a:ea typeface="+mn-lt"/>
                <a:cs typeface="+mn-lt"/>
              </a:rPr>
              <a:t>(Master-out-slave-in) - data that master sent to slave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PDO</a:t>
            </a:r>
            <a:r>
              <a:rPr lang="en-US">
                <a:ea typeface="+mn-lt"/>
                <a:cs typeface="+mn-lt"/>
              </a:rPr>
              <a:t> (Process Data Object) –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Real-time data exchanged between master and slave every cycle. Defined by an address and byte size.</a:t>
            </a:r>
            <a:endParaRPr lang="en-US">
              <a:cs typeface="Helvetica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SDO</a:t>
            </a:r>
            <a:r>
              <a:rPr lang="en-US">
                <a:ea typeface="+mn-lt"/>
                <a:cs typeface="+mn-lt"/>
              </a:rPr>
              <a:t> (Service Data Object) –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Data not exchanged every cycle. Defined by an address and byte size.</a:t>
            </a:r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r>
              <a:rPr lang="en-US">
                <a:cs typeface="Helvetica"/>
              </a:rPr>
              <a:t>Note: A subset of SDO can be used as a PDO. See manufacturer's </a:t>
            </a:r>
            <a:r>
              <a:rPr lang="en-US" err="1">
                <a:cs typeface="Helvetica"/>
              </a:rPr>
              <a:t>EtherCAT</a:t>
            </a:r>
            <a:r>
              <a:rPr lang="en-US">
                <a:cs typeface="Helvetica"/>
              </a:rPr>
              <a:t> manual.</a:t>
            </a: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r>
              <a:rPr lang="en-US" b="1">
                <a:cs typeface="Helvetica"/>
              </a:rPr>
              <a:t>Repository</a:t>
            </a:r>
            <a:r>
              <a:rPr lang="en-US">
                <a:cs typeface="Helvetica"/>
              </a:rPr>
              <a:t> – </a:t>
            </a:r>
            <a:r>
              <a:rPr lang="en-US" b="1">
                <a:cs typeface="Helvetica"/>
              </a:rPr>
              <a:t> </a:t>
            </a:r>
            <a:r>
              <a:rPr lang="en-US" err="1">
                <a:cs typeface="Helvetica"/>
              </a:rPr>
              <a:t>flexiv_ecat_server</a:t>
            </a:r>
            <a:r>
              <a:rPr lang="en-US">
                <a:cs typeface="Helvetica"/>
              </a:rPr>
              <a:t>, </a:t>
            </a:r>
            <a:r>
              <a:rPr lang="en-US">
                <a:cs typeface="Helvetica"/>
                <a:hlinkClick r:id="rId3"/>
              </a:rPr>
              <a:t>https://bitbucket.org/FlexivTeam/flexiv_ecat_server</a:t>
            </a:r>
            <a:endParaRPr lang="en-US">
              <a:ea typeface="+mn-lt"/>
              <a:cs typeface="+mn-lt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3C162-AC9E-4685-A4BB-4E2B9B302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86304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EtherCAT</a:t>
            </a:r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 Library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3C162-AC9E-4685-A4BB-4E2B9B302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3042" y="6426151"/>
            <a:ext cx="2743200" cy="365125"/>
          </a:xfrm>
        </p:spPr>
        <p:txBody>
          <a:bodyPr/>
          <a:lstStyle/>
          <a:p>
            <a:fld id="{26F864CB-07B2-4A33-AEA7-3E4B98DDFF45}" type="slidenum">
              <a:rPr lang="en-GB" smtClean="0"/>
              <a:pPr/>
              <a:t>7</a:t>
            </a:fld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449D07A-85E6-419E-A5A5-76B3E874268F}"/>
              </a:ext>
            </a:extLst>
          </p:cNvPr>
          <p:cNvSpPr/>
          <p:nvPr/>
        </p:nvSpPr>
        <p:spPr>
          <a:xfrm>
            <a:off x="2575168" y="3620477"/>
            <a:ext cx="2706075" cy="820614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5DBCD2"/>
                </a:solidFill>
                <a:cs typeface="Helvetica"/>
              </a:rPr>
              <a:t>Flexiv</a:t>
            </a:r>
            <a:r>
              <a:rPr lang="en-US">
                <a:solidFill>
                  <a:srgbClr val="5DBCD2"/>
                </a:solidFill>
                <a:cs typeface="Helvetica"/>
              </a:rPr>
              <a:t> </a:t>
            </a:r>
            <a:r>
              <a:rPr lang="en-US" err="1">
                <a:solidFill>
                  <a:srgbClr val="5DBCD2"/>
                </a:solidFill>
                <a:cs typeface="Helvetica"/>
              </a:rPr>
              <a:t>EtherCAT</a:t>
            </a:r>
            <a:r>
              <a:rPr lang="en-US">
                <a:solidFill>
                  <a:srgbClr val="5DBCD2"/>
                </a:solidFill>
                <a:cs typeface="Helvetica"/>
              </a:rPr>
              <a:t> Library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A07DA6E-D4E0-427F-99FA-8E4E59D01DBD}"/>
              </a:ext>
            </a:extLst>
          </p:cNvPr>
          <p:cNvSpPr/>
          <p:nvPr/>
        </p:nvSpPr>
        <p:spPr>
          <a:xfrm>
            <a:off x="2770552" y="1012092"/>
            <a:ext cx="2315307" cy="2354383"/>
          </a:xfrm>
          <a:prstGeom prst="flowChartConnector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Master</a:t>
            </a:r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9667F70-634C-441F-86D0-3A0684F54970}"/>
              </a:ext>
            </a:extLst>
          </p:cNvPr>
          <p:cNvSpPr/>
          <p:nvPr/>
        </p:nvSpPr>
        <p:spPr>
          <a:xfrm>
            <a:off x="1500551" y="4226167"/>
            <a:ext cx="2315307" cy="2354384"/>
          </a:xfrm>
          <a:prstGeom prst="flowChartConnector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PDO</a:t>
            </a:r>
          </a:p>
          <a:p>
            <a:pPr algn="ctr"/>
            <a:r>
              <a:rPr lang="en-US">
                <a:cs typeface="Helvetica"/>
              </a:rPr>
              <a:t>Logging</a:t>
            </a:r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E67D45E-ECB0-4873-B93B-3FE8C5B80DDA}"/>
              </a:ext>
            </a:extLst>
          </p:cNvPr>
          <p:cNvSpPr/>
          <p:nvPr/>
        </p:nvSpPr>
        <p:spPr>
          <a:xfrm>
            <a:off x="5017475" y="1998781"/>
            <a:ext cx="2315306" cy="2354383"/>
          </a:xfrm>
          <a:prstGeom prst="flowChartConnector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87549DA-1FB3-4B8A-9DB7-A2FB9311AF5D}"/>
              </a:ext>
            </a:extLst>
          </p:cNvPr>
          <p:cNvSpPr/>
          <p:nvPr/>
        </p:nvSpPr>
        <p:spPr>
          <a:xfrm>
            <a:off x="513860" y="1979244"/>
            <a:ext cx="2344614" cy="2354383"/>
          </a:xfrm>
          <a:prstGeom prst="flowChartConnector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PDO</a:t>
            </a:r>
          </a:p>
          <a:p>
            <a:pPr algn="ctr"/>
            <a:r>
              <a:rPr lang="en-US">
                <a:cs typeface="Helvetica"/>
              </a:rPr>
              <a:t>Mapping</a:t>
            </a:r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CE45E49-B343-4FA0-BAE1-AC8B5A2CE65A}"/>
              </a:ext>
            </a:extLst>
          </p:cNvPr>
          <p:cNvSpPr/>
          <p:nvPr/>
        </p:nvSpPr>
        <p:spPr>
          <a:xfrm>
            <a:off x="3933089" y="4177320"/>
            <a:ext cx="2315306" cy="2354383"/>
          </a:xfrm>
          <a:prstGeom prst="flowChartConnector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SDO</a:t>
            </a:r>
          </a:p>
          <a:p>
            <a:pPr algn="ctr"/>
            <a:r>
              <a:rPr lang="en-US">
                <a:cs typeface="Helvetica"/>
              </a:rPr>
              <a:t>Parameter Configuration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A7F1012-67F8-47B9-9C16-867DAB0B9861}"/>
              </a:ext>
            </a:extLst>
          </p:cNvPr>
          <p:cNvSpPr/>
          <p:nvPr/>
        </p:nvSpPr>
        <p:spPr>
          <a:xfrm>
            <a:off x="9501551" y="1021858"/>
            <a:ext cx="2452075" cy="2500921"/>
          </a:xfrm>
          <a:prstGeom prst="flowChartConnector">
            <a:avLst/>
          </a:prstGeom>
          <a:solidFill>
            <a:srgbClr val="5DBCD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Helvetica"/>
              </a:rPr>
              <a:t>Flexiv</a:t>
            </a:r>
            <a:r>
              <a:rPr lang="en-US">
                <a:cs typeface="Helvetica"/>
              </a:rPr>
              <a:t> Joint</a:t>
            </a:r>
          </a:p>
          <a:p>
            <a:pPr algn="ctr"/>
            <a:r>
              <a:rPr lang="en-US">
                <a:cs typeface="Helvetica"/>
              </a:rPr>
              <a:t>Control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F419038-516A-4F29-9823-F4FC39C31C98}"/>
              </a:ext>
            </a:extLst>
          </p:cNvPr>
          <p:cNvSpPr/>
          <p:nvPr/>
        </p:nvSpPr>
        <p:spPr>
          <a:xfrm>
            <a:off x="9501551" y="3776781"/>
            <a:ext cx="2452075" cy="2500921"/>
          </a:xfrm>
          <a:prstGeom prst="flowChartConnector">
            <a:avLst/>
          </a:prstGeom>
          <a:solidFill>
            <a:srgbClr val="5DBCD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Helvetica"/>
              </a:rPr>
              <a:t>Flexiv</a:t>
            </a:r>
            <a:r>
              <a:rPr lang="en-US">
                <a:cs typeface="Helvetica"/>
              </a:rPr>
              <a:t> Arm</a:t>
            </a:r>
          </a:p>
          <a:p>
            <a:pPr algn="ctr"/>
            <a:r>
              <a:rPr lang="en-US">
                <a:cs typeface="Helvetica"/>
              </a:rPr>
              <a:t>Control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159552-2627-4540-9D1F-35E5EEFA3797}"/>
              </a:ext>
            </a:extLst>
          </p:cNvPr>
          <p:cNvGrpSpPr/>
          <p:nvPr/>
        </p:nvGrpSpPr>
        <p:grpSpPr>
          <a:xfrm>
            <a:off x="6333143" y="1087972"/>
            <a:ext cx="2242468" cy="3965168"/>
            <a:chOff x="6333143" y="1087972"/>
            <a:chExt cx="2242468" cy="39651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DEE829-04DF-464C-BB8C-84F096D814D4}"/>
                </a:ext>
              </a:extLst>
            </p:cNvPr>
            <p:cNvGrpSpPr/>
            <p:nvPr/>
          </p:nvGrpSpPr>
          <p:grpSpPr>
            <a:xfrm>
              <a:off x="7317335" y="3035001"/>
              <a:ext cx="1258276" cy="1146523"/>
              <a:chOff x="7194754" y="1090243"/>
              <a:chExt cx="1820750" cy="1681567"/>
            </a:xfrm>
          </p:grpSpPr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0C1FB3D0-0A3A-4CE9-95BD-112AF0122648}"/>
                  </a:ext>
                </a:extLst>
              </p:cNvPr>
              <p:cNvSpPr/>
              <p:nvPr/>
            </p:nvSpPr>
            <p:spPr>
              <a:xfrm>
                <a:off x="7323013" y="1090243"/>
                <a:ext cx="1553307" cy="1504460"/>
              </a:xfrm>
              <a:prstGeom prst="flowChartConnector">
                <a:avLst/>
              </a:prstGeom>
              <a:solidFill>
                <a:srgbClr val="7F7F7F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500">
                  <a:cs typeface="Helvetic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ECE56-6C01-43EF-BAE6-40D9C0F0AD3A}"/>
                  </a:ext>
                </a:extLst>
              </p:cNvPr>
              <p:cNvSpPr txBox="1"/>
              <p:nvPr/>
            </p:nvSpPr>
            <p:spPr>
              <a:xfrm>
                <a:off x="7194754" y="1327312"/>
                <a:ext cx="1820750" cy="14444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ea typeface="+mn-lt"/>
                    <a:cs typeface="+mn-lt"/>
                  </a:rPr>
                  <a:t>DS402</a:t>
                </a:r>
              </a:p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Drive &amp; Motion Control</a:t>
                </a:r>
                <a:endParaRPr lang="en-US" sz="120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 algn="l"/>
                <a:endParaRPr lang="en-US">
                  <a:solidFill>
                    <a:schemeClr val="bg1"/>
                  </a:solidFill>
                  <a:cs typeface="Helvetica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71AFA8B7-87D4-4B8D-9EE2-5B2CB248BBC7}"/>
                </a:ext>
              </a:extLst>
            </p:cNvPr>
            <p:cNvSpPr/>
            <p:nvPr/>
          </p:nvSpPr>
          <p:spPr>
            <a:xfrm>
              <a:off x="7274846" y="1936758"/>
              <a:ext cx="1055077" cy="1025768"/>
            </a:xfrm>
            <a:prstGeom prst="flowChartConnector">
              <a:avLst/>
            </a:prstGeom>
            <a:solidFill>
              <a:srgbClr val="7F7F7F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Helvetica"/>
                </a:rPr>
                <a:t>ATI</a:t>
              </a:r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4D46A3-A56A-4F60-9CEA-E3B83B2013A0}"/>
                </a:ext>
              </a:extLst>
            </p:cNvPr>
            <p:cNvGrpSpPr/>
            <p:nvPr/>
          </p:nvGrpSpPr>
          <p:grpSpPr>
            <a:xfrm>
              <a:off x="6333143" y="1087972"/>
              <a:ext cx="1395047" cy="1025768"/>
              <a:chOff x="7244862" y="2917090"/>
              <a:chExt cx="1395047" cy="1025768"/>
            </a:xfrm>
          </p:grpSpPr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426AB9CE-44F2-44A4-9BE6-782BC5BF9225}"/>
                  </a:ext>
                </a:extLst>
              </p:cNvPr>
              <p:cNvSpPr/>
              <p:nvPr/>
            </p:nvSpPr>
            <p:spPr>
              <a:xfrm>
                <a:off x="7410935" y="2917090"/>
                <a:ext cx="1055077" cy="1025768"/>
              </a:xfrm>
              <a:prstGeom prst="flowChartConnector">
                <a:avLst/>
              </a:prstGeom>
              <a:solidFill>
                <a:srgbClr val="7F7F7F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14703B-9F67-48A8-A11F-86C29397BC18}"/>
                  </a:ext>
                </a:extLst>
              </p:cNvPr>
              <p:cNvSpPr txBox="1"/>
              <p:nvPr/>
            </p:nvSpPr>
            <p:spPr>
              <a:xfrm>
                <a:off x="7244862" y="3151554"/>
                <a:ext cx="1395047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  <a:cs typeface="Segoe UI"/>
                  </a:rPr>
                  <a:t>Beckhoff</a:t>
                </a:r>
                <a:endParaRPr lang="en-US"/>
              </a:p>
              <a:p>
                <a:pPr algn="ctr"/>
                <a:r>
                  <a:rPr lang="en-US">
                    <a:solidFill>
                      <a:srgbClr val="FFFFFF"/>
                    </a:solidFill>
                    <a:cs typeface="Segoe UI"/>
                  </a:rPr>
                  <a:t>Stack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288208A-FCA3-4BFB-A356-7C2B5A495064}"/>
                </a:ext>
              </a:extLst>
            </p:cNvPr>
            <p:cNvGrpSpPr/>
            <p:nvPr/>
          </p:nvGrpSpPr>
          <p:grpSpPr>
            <a:xfrm>
              <a:off x="6705964" y="4027372"/>
              <a:ext cx="1346880" cy="1025768"/>
              <a:chOff x="7130648" y="1090243"/>
              <a:chExt cx="1948962" cy="1504460"/>
            </a:xfrm>
          </p:grpSpPr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42258DE3-CC59-454B-A4EC-48052A485493}"/>
                  </a:ext>
                </a:extLst>
              </p:cNvPr>
              <p:cNvSpPr/>
              <p:nvPr/>
            </p:nvSpPr>
            <p:spPr>
              <a:xfrm>
                <a:off x="7323013" y="1090243"/>
                <a:ext cx="1553307" cy="1504460"/>
              </a:xfrm>
              <a:prstGeom prst="flowChartConnector">
                <a:avLst/>
              </a:prstGeom>
              <a:solidFill>
                <a:srgbClr val="7F7F7F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500">
                  <a:cs typeface="Helvetica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6ECDE6-99B2-4223-8211-24B6133E759A}"/>
                  </a:ext>
                </a:extLst>
              </p:cNvPr>
              <p:cNvSpPr txBox="1"/>
              <p:nvPr/>
            </p:nvSpPr>
            <p:spPr>
              <a:xfrm>
                <a:off x="7130648" y="1327312"/>
                <a:ext cx="1948962" cy="117365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ea typeface="+mn-lt"/>
                    <a:cs typeface="+mn-lt"/>
                  </a:rPr>
                  <a:t>Your</a:t>
                </a:r>
              </a:p>
              <a:p>
                <a:pPr algn="ctr"/>
                <a:r>
                  <a:rPr lang="en-US" sz="1400">
                    <a:solidFill>
                      <a:schemeClr val="bg1"/>
                    </a:solidFill>
                    <a:ea typeface="+mn-lt"/>
                    <a:cs typeface="+mn-lt"/>
                  </a:rPr>
                  <a:t>Contributions</a:t>
                </a:r>
                <a:endParaRPr lang="en-US" sz="1400">
                  <a:solidFill>
                    <a:schemeClr val="bg1"/>
                  </a:solidFill>
                  <a:cs typeface="Helvetica"/>
                </a:endParaRPr>
              </a:p>
              <a:p>
                <a:pPr algn="l"/>
                <a:endParaRPr lang="en-US">
                  <a:solidFill>
                    <a:schemeClr val="bg1"/>
                  </a:solidFill>
                  <a:cs typeface="Helvetic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7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53EC6E-BCF7-4730-8048-7729DE6E8ED7}"/>
              </a:ext>
            </a:extLst>
          </p:cNvPr>
          <p:cNvSpPr/>
          <p:nvPr/>
        </p:nvSpPr>
        <p:spPr>
          <a:xfrm>
            <a:off x="8916857" y="920367"/>
            <a:ext cx="3282476" cy="5933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Helvetica"/>
              </a:rPr>
              <a:t>Embedded Hardware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002DB-4E95-40DA-95A8-AE8C96ED2FA2}"/>
              </a:ext>
            </a:extLst>
          </p:cNvPr>
          <p:cNvSpPr/>
          <p:nvPr/>
        </p:nvSpPr>
        <p:spPr>
          <a:xfrm>
            <a:off x="1563" y="926139"/>
            <a:ext cx="8921067" cy="5933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Helvetica"/>
              </a:rPr>
              <a:t>Linux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PDO in </a:t>
            </a:r>
            <a:r>
              <a:rPr lang="en-US" sz="3600" err="1">
                <a:solidFill>
                  <a:srgbClr val="FFFFFF"/>
                </a:solidFill>
                <a:latin typeface="Arial Rounded MT Bold"/>
                <a:cs typeface="Helvetica"/>
              </a:rPr>
              <a:t>flexiv_ecat_server</a:t>
            </a:r>
            <a:endParaRPr lang="en-US" err="1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08A8B41-185A-46C1-BF2C-EA577F2EB123}"/>
              </a:ext>
            </a:extLst>
          </p:cNvPr>
          <p:cNvSpPr/>
          <p:nvPr/>
        </p:nvSpPr>
        <p:spPr>
          <a:xfrm>
            <a:off x="9980161" y="4460606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3</a:t>
            </a:r>
            <a:endParaRPr lang="en-US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F76000B5-A27D-49C9-A0BA-1ECAB77D617F}"/>
              </a:ext>
            </a:extLst>
          </p:cNvPr>
          <p:cNvSpPr/>
          <p:nvPr/>
        </p:nvSpPr>
        <p:spPr>
          <a:xfrm>
            <a:off x="10343439" y="3096094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2</a:t>
            </a:r>
            <a:endParaRPr lang="en-US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BFDBE80D-7864-412F-A78B-4166B92ED698}"/>
              </a:ext>
            </a:extLst>
          </p:cNvPr>
          <p:cNvSpPr/>
          <p:nvPr/>
        </p:nvSpPr>
        <p:spPr>
          <a:xfrm>
            <a:off x="9989019" y="1882210"/>
            <a:ext cx="1391091" cy="10632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1</a:t>
            </a:r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11C6726-9AE4-442D-BF95-4443E877E7A8}"/>
              </a:ext>
            </a:extLst>
          </p:cNvPr>
          <p:cNvSpPr/>
          <p:nvPr/>
        </p:nvSpPr>
        <p:spPr>
          <a:xfrm>
            <a:off x="5930927" y="3220141"/>
            <a:ext cx="1701208" cy="10632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Helvetica"/>
              </a:rPr>
              <a:t>Master</a:t>
            </a:r>
            <a:endParaRPr lang="en-US"/>
          </a:p>
          <a:p>
            <a:pPr algn="ctr"/>
            <a:r>
              <a:rPr lang="en-US">
                <a:cs typeface="Helvetica"/>
              </a:rPr>
              <a:t>(wrapper for SOEM)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F7239A0-7FB9-483D-8B25-F4EDD5C57C74}"/>
              </a:ext>
            </a:extLst>
          </p:cNvPr>
          <p:cNvSpPr/>
          <p:nvPr/>
        </p:nvSpPr>
        <p:spPr>
          <a:xfrm>
            <a:off x="3634051" y="1888386"/>
            <a:ext cx="1056407" cy="99505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1</a:t>
            </a:r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6ADCFE-773C-43C3-935F-E753B5D2F919}"/>
              </a:ext>
            </a:extLst>
          </p:cNvPr>
          <p:cNvSpPr/>
          <p:nvPr/>
        </p:nvSpPr>
        <p:spPr>
          <a:xfrm>
            <a:off x="3628279" y="3172749"/>
            <a:ext cx="1062179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2</a:t>
            </a:r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887BA6-1801-46B9-997A-40532C9FA468}"/>
              </a:ext>
            </a:extLst>
          </p:cNvPr>
          <p:cNvSpPr/>
          <p:nvPr/>
        </p:nvSpPr>
        <p:spPr>
          <a:xfrm>
            <a:off x="3628279" y="4690977"/>
            <a:ext cx="1062179" cy="98351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Slave 3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6A0321-0E38-4A7B-97E5-0C7FEDE93901}"/>
              </a:ext>
            </a:extLst>
          </p:cNvPr>
          <p:cNvCxnSpPr/>
          <p:nvPr/>
        </p:nvCxnSpPr>
        <p:spPr>
          <a:xfrm>
            <a:off x="4799806" y="2314949"/>
            <a:ext cx="1002649" cy="10495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F24AE6-811A-459E-A2F9-EB44BA42C7B6}"/>
              </a:ext>
            </a:extLst>
          </p:cNvPr>
          <p:cNvCxnSpPr>
            <a:cxnSpLocks/>
          </p:cNvCxnSpPr>
          <p:nvPr/>
        </p:nvCxnSpPr>
        <p:spPr>
          <a:xfrm flipV="1">
            <a:off x="4785518" y="3720408"/>
            <a:ext cx="1048108" cy="63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7393E6-9F82-4B82-8169-CD9C634B3F0E}"/>
              </a:ext>
            </a:extLst>
          </p:cNvPr>
          <p:cNvCxnSpPr>
            <a:cxnSpLocks/>
          </p:cNvCxnSpPr>
          <p:nvPr/>
        </p:nvCxnSpPr>
        <p:spPr>
          <a:xfrm flipV="1">
            <a:off x="4804568" y="4039497"/>
            <a:ext cx="1029058" cy="11864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4C0F6-25E8-4ABA-B836-4FFCE4E07A1E}"/>
              </a:ext>
            </a:extLst>
          </p:cNvPr>
          <p:cNvSpPr txBox="1"/>
          <p:nvPr/>
        </p:nvSpPr>
        <p:spPr>
          <a:xfrm>
            <a:off x="5214895" y="2194870"/>
            <a:ext cx="2265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ProcessMisoData()</a:t>
            </a:r>
          </a:p>
          <a:p>
            <a:r>
              <a:rPr lang="en-US">
                <a:cs typeface="Helvetica"/>
              </a:rPr>
              <a:t>ProcessMosiData()</a:t>
            </a:r>
          </a:p>
        </p:txBody>
      </p:sp>
      <p:pic>
        <p:nvPicPr>
          <p:cNvPr id="5" name="Picture 5" descr="A picture containing photo, small, flying, water&#10;&#10;Description automatically generated">
            <a:extLst>
              <a:ext uri="{FF2B5EF4-FFF2-40B4-BE49-F238E27FC236}">
                <a16:creationId xmlns:a16="http://schemas.microsoft.com/office/drawing/2014/main" id="{B9D9AC89-14FB-4194-A9B7-70E63E3C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80000" flipH="1">
            <a:off x="7525518" y="2565667"/>
            <a:ext cx="2720196" cy="24432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2EDE0B-A2D3-4499-A9ED-AED41838B41D}"/>
              </a:ext>
            </a:extLst>
          </p:cNvPr>
          <p:cNvSpPr txBox="1"/>
          <p:nvPr/>
        </p:nvSpPr>
        <p:spPr>
          <a:xfrm>
            <a:off x="7727830" y="4963631"/>
            <a:ext cx="22558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Master-in-slave-out (MISO)</a:t>
            </a:r>
          </a:p>
          <a:p>
            <a:pPr algn="l"/>
            <a:endParaRPr lang="en-US">
              <a:cs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17C65-4D01-400A-A6D5-BCC3DB5744C3}"/>
              </a:ext>
            </a:extLst>
          </p:cNvPr>
          <p:cNvSpPr txBox="1"/>
          <p:nvPr/>
        </p:nvSpPr>
        <p:spPr>
          <a:xfrm>
            <a:off x="7727830" y="1818167"/>
            <a:ext cx="22470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Master-out-slave-in</a:t>
            </a:r>
          </a:p>
          <a:p>
            <a:pPr algn="ctr"/>
            <a:r>
              <a:rPr lang="en-US">
                <a:ea typeface="+mn-lt"/>
                <a:cs typeface="+mn-lt"/>
              </a:rPr>
              <a:t>(MOSI)</a:t>
            </a:r>
            <a:endParaRPr lang="en-US">
              <a:cs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2D602-E734-44C7-BD20-F56F784522D0}"/>
              </a:ext>
            </a:extLst>
          </p:cNvPr>
          <p:cNvSpPr txBox="1"/>
          <p:nvPr/>
        </p:nvSpPr>
        <p:spPr>
          <a:xfrm>
            <a:off x="8452088" y="3172858"/>
            <a:ext cx="15381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Process Data Object (PDO)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DB8DD-D5A7-4DBE-BCAA-7D00074BF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49021" y="6445689"/>
            <a:ext cx="2743200" cy="365125"/>
          </a:xfrm>
        </p:spPr>
        <p:txBody>
          <a:bodyPr/>
          <a:lstStyle/>
          <a:p>
            <a:fld id="{26F864CB-07B2-4A33-AEA7-3E4B98DDFF45}" type="slidenum">
              <a:rPr lang="en-GB" smtClean="0"/>
              <a:pPr/>
              <a:t>8</a:t>
            </a:fld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BC9CE14D-0BC1-4807-9AD6-AE1751ADC6EF}"/>
              </a:ext>
            </a:extLst>
          </p:cNvPr>
          <p:cNvSpPr/>
          <p:nvPr/>
        </p:nvSpPr>
        <p:spPr>
          <a:xfrm>
            <a:off x="718825" y="3256522"/>
            <a:ext cx="1616361" cy="98928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Helvetica"/>
              </a:rPr>
              <a:t>User</a:t>
            </a:r>
          </a:p>
          <a:p>
            <a:pPr algn="ctr"/>
            <a:r>
              <a:rPr lang="en-US">
                <a:cs typeface="Helvetica"/>
              </a:rPr>
              <a:t>App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E9EA6-5968-4547-A87F-D7F722EFBE7E}"/>
              </a:ext>
            </a:extLst>
          </p:cNvPr>
          <p:cNvCxnSpPr>
            <a:cxnSpLocks/>
          </p:cNvCxnSpPr>
          <p:nvPr/>
        </p:nvCxnSpPr>
        <p:spPr>
          <a:xfrm flipV="1">
            <a:off x="2447563" y="3720408"/>
            <a:ext cx="1048108" cy="63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B0A1C5-2981-46A5-9054-FAF702603367}"/>
              </a:ext>
            </a:extLst>
          </p:cNvPr>
          <p:cNvCxnSpPr>
            <a:cxnSpLocks/>
          </p:cNvCxnSpPr>
          <p:nvPr/>
        </p:nvCxnSpPr>
        <p:spPr>
          <a:xfrm flipV="1">
            <a:off x="2466613" y="2296134"/>
            <a:ext cx="1017513" cy="10941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0AC263-076E-422E-9E9E-11CAAECD25A3}"/>
              </a:ext>
            </a:extLst>
          </p:cNvPr>
          <p:cNvCxnSpPr>
            <a:cxnSpLocks/>
          </p:cNvCxnSpPr>
          <p:nvPr/>
        </p:nvCxnSpPr>
        <p:spPr>
          <a:xfrm>
            <a:off x="2456078" y="4104494"/>
            <a:ext cx="1025739" cy="105534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89A40A-1E9D-40F9-8CB7-636B6ECD726E}"/>
              </a:ext>
            </a:extLst>
          </p:cNvPr>
          <p:cNvSpPr txBox="1"/>
          <p:nvPr/>
        </p:nvSpPr>
        <p:spPr>
          <a:xfrm>
            <a:off x="1808985" y="2385370"/>
            <a:ext cx="1538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Get() / Set()</a:t>
            </a:r>
            <a:endParaRPr lang="en-US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5364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6147CC-5C26-4E6C-8CBA-3893D96A8A9C}"/>
              </a:ext>
            </a:extLst>
          </p:cNvPr>
          <p:cNvSpPr/>
          <p:nvPr/>
        </p:nvSpPr>
        <p:spPr>
          <a:xfrm>
            <a:off x="145310" y="127590"/>
            <a:ext cx="496185" cy="46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BFC2CE-2C1A-4424-A421-57B129F18469}"/>
              </a:ext>
            </a:extLst>
          </p:cNvPr>
          <p:cNvSpPr/>
          <p:nvPr/>
        </p:nvSpPr>
        <p:spPr>
          <a:xfrm>
            <a:off x="-3859" y="964"/>
            <a:ext cx="12191999" cy="916329"/>
          </a:xfrm>
          <a:prstGeom prst="rect">
            <a:avLst/>
          </a:prstGeom>
          <a:solidFill>
            <a:srgbClr val="5DBC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E0641DC-3E2F-46D9-B226-F9B4E4F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65" b="2500"/>
          <a:stretch/>
        </p:blipFill>
        <p:spPr>
          <a:xfrm>
            <a:off x="248856" y="270060"/>
            <a:ext cx="933651" cy="366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3A6B1F-CCF0-410E-B55D-3CBC3F519443}"/>
              </a:ext>
            </a:extLst>
          </p:cNvPr>
          <p:cNvSpPr txBox="1"/>
          <p:nvPr/>
        </p:nvSpPr>
        <p:spPr>
          <a:xfrm>
            <a:off x="1279123" y="131299"/>
            <a:ext cx="6207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Rounded MT Bold"/>
                <a:cs typeface="Helvetica"/>
              </a:rPr>
              <a:t>Example Slave Class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9213A-601E-4414-B49C-B149A2027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F864CB-07B2-4A33-AEA7-3E4B98DDFF45}" type="slidenum">
              <a:rPr lang="en-GB" smtClean="0"/>
              <a:pPr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6197E4-A45B-4D1E-91F2-F35ED36B9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9858"/>
              </p:ext>
            </p:extLst>
          </p:nvPr>
        </p:nvGraphicFramePr>
        <p:xfrm>
          <a:off x="380999" y="1807534"/>
          <a:ext cx="11489308" cy="43501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4886">
                  <a:extLst>
                    <a:ext uri="{9D8B030D-6E8A-4147-A177-3AD203B41FA5}">
                      <a16:colId xmlns:a16="http://schemas.microsoft.com/office/drawing/2014/main" val="2022726"/>
                    </a:ext>
                  </a:extLst>
                </a:gridCol>
                <a:gridCol w="1479696">
                  <a:extLst>
                    <a:ext uri="{9D8B030D-6E8A-4147-A177-3AD203B41FA5}">
                      <a16:colId xmlns:a16="http://schemas.microsoft.com/office/drawing/2014/main" val="840270730"/>
                    </a:ext>
                  </a:extLst>
                </a:gridCol>
                <a:gridCol w="699970">
                  <a:extLst>
                    <a:ext uri="{9D8B030D-6E8A-4147-A177-3AD203B41FA5}">
                      <a16:colId xmlns:a16="http://schemas.microsoft.com/office/drawing/2014/main" val="553103127"/>
                    </a:ext>
                  </a:extLst>
                </a:gridCol>
                <a:gridCol w="1063255">
                  <a:extLst>
                    <a:ext uri="{9D8B030D-6E8A-4147-A177-3AD203B41FA5}">
                      <a16:colId xmlns:a16="http://schemas.microsoft.com/office/drawing/2014/main" val="3531010708"/>
                    </a:ext>
                  </a:extLst>
                </a:gridCol>
                <a:gridCol w="1789811">
                  <a:extLst>
                    <a:ext uri="{9D8B030D-6E8A-4147-A177-3AD203B41FA5}">
                      <a16:colId xmlns:a16="http://schemas.microsoft.com/office/drawing/2014/main" val="2997876680"/>
                    </a:ext>
                  </a:extLst>
                </a:gridCol>
                <a:gridCol w="4541690">
                  <a:extLst>
                    <a:ext uri="{9D8B030D-6E8A-4147-A177-3AD203B41FA5}">
                      <a16:colId xmlns:a16="http://schemas.microsoft.com/office/drawing/2014/main" val="132444282"/>
                    </a:ext>
                  </a:extLst>
                </a:gridCol>
              </a:tblGrid>
              <a:tr h="26220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Sub-index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232122"/>
                  </a:ext>
                </a:extLst>
              </a:tr>
              <a:tr h="66453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MOSI PDOs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PHY_leds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0x6000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0x01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The lowest 8 bit corresponds to 8 LEDs on the PHY board(top board)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873874"/>
                  </a:ext>
                </a:extLst>
              </a:tr>
              <a:tr h="7354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kit_led_brightness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0x6000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0x02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Changing the 16 bit value changes the brightness of one of the LED on the relax kit (bottom board)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49482"/>
                  </a:ext>
                </a:extLst>
              </a:tr>
              <a:tr h="68225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MISO PDOs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button_1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0x7000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Pressing the button returns 0/1</a:t>
                      </a:r>
                      <a:endParaRPr lang="en-US" sz="1200"/>
                    </a:p>
                    <a:p>
                      <a:pPr lvl="0" algn="l">
                        <a:buNone/>
                      </a:pP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007191"/>
                  </a:ext>
                </a:extLst>
              </a:tr>
              <a:tr h="620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button_2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0x7000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Pressing the button returns 0/1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500844"/>
                  </a:ext>
                </a:extLst>
              </a:tr>
              <a:tr h="691116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SDOs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enable_button_1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Enable button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02741"/>
                  </a:ext>
                </a:extLst>
              </a:tr>
              <a:tr h="6822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enable_button_2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0x02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unsigned 16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Helvetica"/>
                        </a:rPr>
                        <a:t>Enable button 2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1239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BDFE99-4D9B-4A39-99B1-C10DDE46FA5D}"/>
              </a:ext>
            </a:extLst>
          </p:cNvPr>
          <p:cNvSpPr txBox="1"/>
          <p:nvPr/>
        </p:nvSpPr>
        <p:spPr>
          <a:xfrm>
            <a:off x="391632" y="1135912"/>
            <a:ext cx="90429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the following examples and exercise, we will use XMC4800 relax kit.</a:t>
            </a:r>
          </a:p>
        </p:txBody>
      </p:sp>
      <p:pic>
        <p:nvPicPr>
          <p:cNvPr id="3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C2B31F3F-16A4-4E4E-B817-73E6C0D5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13" y="126846"/>
            <a:ext cx="2231985" cy="17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44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exiv Primary">
      <a:majorFont>
        <a:latin typeface="Helvetica"/>
        <a:ea typeface="思源黑体 CN Regular"/>
        <a:cs typeface=""/>
      </a:majorFont>
      <a:minorFont>
        <a:latin typeface="Helvetica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这是标题 这是子标题</dc:title>
  <dc:creator>云帆 高</dc:creator>
  <cp:revision>4</cp:revision>
  <dcterms:created xsi:type="dcterms:W3CDTF">2019-05-21T05:33:55Z</dcterms:created>
  <dcterms:modified xsi:type="dcterms:W3CDTF">2021-01-29T19:17:07Z</dcterms:modified>
</cp:coreProperties>
</file>